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numero di pazienti</c:v>
                </c:pt>
              </c:strCache>
            </c:strRef>
          </c:tx>
          <c:spPr>
            <a:solidFill>
              <a:srgbClr val="4A66AC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0" strike="noStrike" spc="-1">
                    <a:solidFill>
                      <a:srgbClr val="404040"/>
                    </a:solidFill>
                    <a:latin typeface="Calibri"/>
                    <a:ea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Tempo zero</c:v>
                </c:pt>
                <c:pt idx="1">
                  <c:v>1 anno</c:v>
                </c:pt>
                <c:pt idx="2">
                  <c:v>1 anno e 6 mesi</c:v>
                </c:pt>
                <c:pt idx="3">
                  <c:v>2 anni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67</c:v>
                </c:pt>
                <c:pt idx="1">
                  <c:v>56</c:v>
                </c:pt>
                <c:pt idx="2">
                  <c:v>46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3-4143-9415-DF1FE0080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386725"/>
        <c:axId val="35778352"/>
      </c:barChart>
      <c:catAx>
        <c:axId val="64386725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lang="it-IT" sz="1600" b="0" strike="noStrike" spc="-1">
                    <a:solidFill>
                      <a:schemeClr val="tx1"/>
                    </a:solidFill>
                    <a:latin typeface="Calibri"/>
                    <a:ea typeface="Calibri"/>
                  </a:defRPr>
                </a:pPr>
                <a:r>
                  <a:rPr lang="it-IT" sz="1600" b="0" strike="noStrike" spc="-1">
                    <a:solidFill>
                      <a:schemeClr val="tx1"/>
                    </a:solidFill>
                    <a:latin typeface="Calibri"/>
                    <a:ea typeface="Calibri"/>
                  </a:rPr>
                  <a:t>Follow-up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595959"/>
                </a:solidFill>
                <a:latin typeface="Calibri"/>
                <a:ea typeface="Calibri"/>
              </a:defRPr>
            </a:pPr>
            <a:endParaRPr lang="it-IT"/>
          </a:p>
        </c:txPr>
        <c:crossAx val="35778352"/>
        <c:crosses val="autoZero"/>
        <c:auto val="1"/>
        <c:lblAlgn val="ctr"/>
        <c:lblOffset val="100"/>
        <c:noMultiLvlLbl val="0"/>
      </c:catAx>
      <c:valAx>
        <c:axId val="35778352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it-IT" sz="1600" b="0" strike="noStrike" spc="-1">
                    <a:solidFill>
                      <a:schemeClr val="tx1"/>
                    </a:solidFill>
                    <a:latin typeface="Calibri"/>
                    <a:ea typeface="Calibri"/>
                  </a:defRPr>
                </a:pPr>
                <a:r>
                  <a:rPr lang="it-IT" sz="1600" b="0" strike="noStrike" spc="-1">
                    <a:solidFill>
                      <a:schemeClr val="tx1"/>
                    </a:solidFill>
                    <a:latin typeface="Calibri"/>
                    <a:ea typeface="Calibri"/>
                  </a:rPr>
                  <a:t>n. pazienti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200" b="0" strike="noStrike" spc="-1">
                <a:solidFill>
                  <a:srgbClr val="595959"/>
                </a:solidFill>
                <a:latin typeface="Calibri"/>
                <a:ea typeface="Calibri"/>
              </a:defRPr>
            </a:pPr>
            <a:endParaRPr lang="it-IT"/>
          </a:p>
        </c:txPr>
        <c:crossAx val="64386725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81EAE62-9DA0-408D-84E1-6E0D6DF35BB3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D7A10A9-508C-4D15-B77E-0D10B86A1C9C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7F0CC4-9D6C-4E76-9647-11B13229FB23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9520531-FCBD-4848-ACC0-4BE3D78AFCF3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E07E735-32B0-4D46-99A8-83118654C7CB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65F7811-0A1B-438E-A8A8-E6B6676972B1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47D6D40-6816-4652-A2EA-37933164DC35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6187130-F04A-445E-ADB1-F92AFA859D6E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F3F1464-0677-4B93-81F1-50F7AA356DA3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670FC61-3F82-4D95-BD4D-0D55D990740A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10FFA1D-3B5E-4905-882B-59D221038591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3C8E638-F038-4B5C-B779-A5375331A743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5D15F8E-1EC2-445F-B72D-3ED1FA9AB8B4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7077587-6DBF-4455-8453-50584CBCEBAB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18835DC-352D-427A-A807-6A26226EFA68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64E1F3A-1827-4165-AC93-E0992919EFD2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6FF07B1-77B2-4590-8399-A6398AB751D2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F4A165-B262-44F9-A586-893F3C3702FD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3501EFF-EF09-4A31-A65F-7087409FBD63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6A1338-ABD9-4887-BA54-0CEF03583A94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DAABF0-DB2C-474B-9ED6-2FC9B7E64178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AD3D087-DF22-4B31-92D7-5840BEE2A24F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0B1B54-88B6-4A60-AE4A-99FEC1C3665B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3D02C33-064D-4627-B82E-6C4105BA4F2E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grpSp>
        <p:nvGrpSpPr>
          <p:cNvPr id="14" name="Gruppo 11"/>
          <p:cNvGrpSpPr/>
          <p:nvPr/>
        </p:nvGrpSpPr>
        <p:grpSpPr>
          <a:xfrm>
            <a:off x="8166600" y="10800"/>
            <a:ext cx="2856600" cy="6846120"/>
            <a:chOff x="8166600" y="10800"/>
            <a:chExt cx="2856600" cy="6846120"/>
          </a:xfrm>
        </p:grpSpPr>
        <p:sp>
          <p:nvSpPr>
            <p:cNvPr id="2" name="Parallelogramma 14"/>
            <p:cNvSpPr/>
            <p:nvPr/>
          </p:nvSpPr>
          <p:spPr>
            <a:xfrm>
              <a:off x="8166600" y="10800"/>
              <a:ext cx="2856600" cy="684612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pic>
          <p:nvPicPr>
            <p:cNvPr id="3" name="Immagine 9"/>
            <p:cNvPicPr/>
            <p:nvPr/>
          </p:nvPicPr>
          <p:blipFill>
            <a:blip r:embed="rId14"/>
            <a:stretch/>
          </p:blipFill>
          <p:spPr>
            <a:xfrm>
              <a:off x="8166600" y="580320"/>
              <a:ext cx="2830320" cy="4928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" name="Parallelogramma 14"/>
          <p:cNvSpPr/>
          <p:nvPr/>
        </p:nvSpPr>
        <p:spPr>
          <a:xfrm>
            <a:off x="79722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5" name="Rettangolo 11"/>
          <p:cNvSpPr/>
          <p:nvPr/>
        </p:nvSpPr>
        <p:spPr>
          <a:xfrm>
            <a:off x="4961160" y="0"/>
            <a:ext cx="153000" cy="6856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6" name="Rettangolo 10"/>
          <p:cNvSpPr/>
          <p:nvPr/>
        </p:nvSpPr>
        <p:spPr>
          <a:xfrm>
            <a:off x="4876920" y="0"/>
            <a:ext cx="153000" cy="685692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7" name="Immagine 6"/>
          <p:cNvPicPr/>
          <p:nvPr/>
        </p:nvPicPr>
        <p:blipFill>
          <a:blip r:embed="rId15"/>
          <a:stretch/>
        </p:blipFill>
        <p:spPr>
          <a:xfrm>
            <a:off x="2880" y="3960"/>
            <a:ext cx="4880520" cy="685692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ftr" idx="1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rgbClr val="404040"/>
                </a:solidFill>
                <a:latin typeface="Calibri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rgbClr val="404040"/>
                </a:solidFill>
                <a:latin typeface="Calibri"/>
                <a:ea typeface="DejaVu Sans"/>
              </a:rPr>
              <a:t>&lt;piè di pagina&gt;</a:t>
            </a:r>
            <a:endParaRPr lang="it-IT" sz="900" b="0" strike="noStrike" spc="-1"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ldNum" idx="2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rgbClr val="40404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D01E305-64F8-4CCE-AC35-FD230C3D2B49}" type="slidenum">
              <a:rPr lang="it-IT" sz="1050" b="0" strike="noStrike" spc="-1">
                <a:solidFill>
                  <a:srgbClr val="404040"/>
                </a:solidFill>
                <a:latin typeface="Calibri"/>
                <a:ea typeface="DejaVu Sans"/>
              </a:rPr>
              <a:t>‹N›</a:t>
            </a:fld>
            <a:endParaRPr lang="it-IT" sz="1050" b="0" strike="noStrike" spc="-1"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dt" idx="3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it-IT" sz="1400" b="0" strike="noStrike" spc="-1">
                <a:latin typeface="Times New Roman"/>
              </a:defRPr>
            </a:lvl1pPr>
          </a:lstStyle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1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7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grpSp>
        <p:nvGrpSpPr>
          <p:cNvPr id="50" name="Gruppo 11"/>
          <p:cNvGrpSpPr/>
          <p:nvPr/>
        </p:nvGrpSpPr>
        <p:grpSpPr>
          <a:xfrm>
            <a:off x="8166600" y="10800"/>
            <a:ext cx="2856600" cy="6846120"/>
            <a:chOff x="8166600" y="10800"/>
            <a:chExt cx="2856600" cy="6846120"/>
          </a:xfrm>
        </p:grpSpPr>
        <p:sp>
          <p:nvSpPr>
            <p:cNvPr id="51" name="Parallelogramma 14"/>
            <p:cNvSpPr/>
            <p:nvPr/>
          </p:nvSpPr>
          <p:spPr>
            <a:xfrm>
              <a:off x="8166600" y="10800"/>
              <a:ext cx="2856600" cy="684612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pic>
          <p:nvPicPr>
            <p:cNvPr id="52" name="Immagine 9"/>
            <p:cNvPicPr/>
            <p:nvPr/>
          </p:nvPicPr>
          <p:blipFill>
            <a:blip r:embed="rId14"/>
            <a:stretch/>
          </p:blipFill>
          <p:spPr>
            <a:xfrm>
              <a:off x="8166600" y="580320"/>
              <a:ext cx="2830320" cy="49287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3" name="Gruppo 2"/>
          <p:cNvGrpSpPr/>
          <p:nvPr/>
        </p:nvGrpSpPr>
        <p:grpSpPr>
          <a:xfrm>
            <a:off x="0" y="6134400"/>
            <a:ext cx="12191040" cy="711720"/>
            <a:chOff x="0" y="6134400"/>
            <a:chExt cx="12191040" cy="711720"/>
          </a:xfrm>
        </p:grpSpPr>
        <p:sp>
          <p:nvSpPr>
            <p:cNvPr id="54" name="Rettangolo 3"/>
            <p:cNvSpPr/>
            <p:nvPr/>
          </p:nvSpPr>
          <p:spPr>
            <a:xfrm rot="16200000">
              <a:off x="6073200" y="61200"/>
              <a:ext cx="44640" cy="12191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55" name="Rettangolo 4"/>
            <p:cNvSpPr/>
            <p:nvPr/>
          </p:nvSpPr>
          <p:spPr>
            <a:xfrm rot="16200000">
              <a:off x="6044040" y="131760"/>
              <a:ext cx="102960" cy="1219104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pic>
          <p:nvPicPr>
            <p:cNvPr id="56" name="Immagine 8"/>
            <p:cNvPicPr/>
            <p:nvPr/>
          </p:nvPicPr>
          <p:blipFill>
            <a:blip r:embed="rId15"/>
            <a:stretch/>
          </p:blipFill>
          <p:spPr>
            <a:xfrm>
              <a:off x="0" y="6278400"/>
              <a:ext cx="12191040" cy="567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58" name="PlaceHolder 2"/>
          <p:cNvSpPr>
            <a:spLocks noGrp="1"/>
          </p:cNvSpPr>
          <p:nvPr>
            <p:ph type="ftr" idx="4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rgbClr val="404040"/>
                </a:solidFill>
                <a:latin typeface="Calibri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rgbClr val="404040"/>
                </a:solidFill>
                <a:latin typeface="Calibri"/>
                <a:ea typeface="DejaVu Sans"/>
              </a:rPr>
              <a:t>&lt;piè di pagina&gt;</a:t>
            </a:r>
            <a:endParaRPr lang="it-IT" sz="900" b="0" strike="noStrike" spc="-1"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sldNum" idx="5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rgbClr val="40404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ECB59D9F-B98D-4816-9E55-A14AD0050AE5}" type="slidenum">
              <a:rPr lang="it-IT" sz="1050" b="0" strike="noStrike" spc="-1">
                <a:solidFill>
                  <a:srgbClr val="404040"/>
                </a:solidFill>
                <a:latin typeface="Calibri"/>
                <a:ea typeface="DejaVu Sans"/>
              </a:rPr>
              <a:t>‹N›</a:t>
            </a:fld>
            <a:endParaRPr lang="it-IT" sz="1050" b="0" strike="noStrike" spc="-1"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dt" idx="6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it-IT" sz="1400" b="0" strike="noStrike" spc="-1">
                <a:latin typeface="Times New Roman"/>
              </a:defRPr>
            </a:lvl1pPr>
          </a:lstStyle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https://doi.org/10.3390/nu14193959" TargetMode="External"/><Relationship Id="rId3" Type="http://schemas.openxmlformats.org/officeDocument/2006/relationships/hyperlink" Target="https://doi.org/10.1007/s40619-022-01150-0" TargetMode="External"/><Relationship Id="rId7" Type="http://schemas.openxmlformats.org/officeDocument/2006/relationships/hyperlink" Target="https://doi.org/10.1016/j.cpr.2017.09.004" TargetMode="External"/><Relationship Id="rId2" Type="http://schemas.openxmlformats.org/officeDocument/2006/relationships/hyperlink" Target="https://www.google.com/search?q=https://doi.org/10.1007/s11695-021-05574-z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google.com/search?q=https://www.aidap.org/articoli/chirurgia-bariatrica-associata-a-modificazione-dello-stile-di-vita-basata-sulla-cbt-ob-unaccoppiata-vincente/" TargetMode="External"/><Relationship Id="rId11" Type="http://schemas.openxmlformats.org/officeDocument/2006/relationships/hyperlink" Target="https://doi.org/10.1111/obr.12013" TargetMode="External"/><Relationship Id="rId5" Type="http://schemas.openxmlformats.org/officeDocument/2006/relationships/hyperlink" Target="https://doi.org/10.1016/j.soard.2014.05.002" TargetMode="External"/><Relationship Id="rId10" Type="http://schemas.openxmlformats.org/officeDocument/2006/relationships/hyperlink" Target="https://doi.org/10.3390/nu9121295" TargetMode="External"/><Relationship Id="rId4" Type="http://schemas.openxmlformats.org/officeDocument/2006/relationships/hyperlink" Target="https://www.google.com/search?q=https://doi.org/10.1016/j.soard.2021.02.021" TargetMode="External"/><Relationship Id="rId9" Type="http://schemas.openxmlformats.org/officeDocument/2006/relationships/hyperlink" Target="https://doi.org/10.1002/oby.2073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290560" y="1048320"/>
            <a:ext cx="6763680" cy="2805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3500" b="1" strike="noStrike" spc="-52" dirty="0">
                <a:solidFill>
                  <a:srgbClr val="013D61"/>
                </a:solidFill>
                <a:latin typeface="Calibri"/>
                <a:ea typeface="DejaVu Sans"/>
              </a:rPr>
              <a:t>Ruolo del </a:t>
            </a:r>
            <a:r>
              <a:rPr lang="it-IT" sz="3500" b="1" i="1" strike="noStrike" spc="-52" dirty="0">
                <a:solidFill>
                  <a:srgbClr val="013D61"/>
                </a:solidFill>
                <a:latin typeface="Calibri"/>
                <a:ea typeface="DejaVu Sans"/>
              </a:rPr>
              <a:t>grazing</a:t>
            </a:r>
            <a:r>
              <a:rPr lang="it-IT" sz="3500" b="1" strike="noStrike" spc="-52" dirty="0">
                <a:solidFill>
                  <a:srgbClr val="013D61"/>
                </a:solidFill>
                <a:latin typeface="Calibri"/>
                <a:ea typeface="DejaVu Sans"/>
              </a:rPr>
              <a:t> nel decorso </a:t>
            </a:r>
            <a:br>
              <a:rPr sz="3500" dirty="0"/>
            </a:br>
            <a:r>
              <a:rPr lang="it-IT" sz="3500" b="1" strike="noStrike" spc="-52" dirty="0">
                <a:solidFill>
                  <a:srgbClr val="013D61"/>
                </a:solidFill>
                <a:latin typeface="Calibri"/>
                <a:ea typeface="DejaVu Sans"/>
              </a:rPr>
              <a:t>post-operatorio di pazienti bariatrici: studio osservazionale retrospettivo presso l’ASST Grande Ospedale Metropolitano Niguarda</a:t>
            </a:r>
            <a:endParaRPr lang="it-IT" sz="3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itolo 2"/>
          <p:cNvSpPr/>
          <p:nvPr/>
        </p:nvSpPr>
        <p:spPr>
          <a:xfrm>
            <a:off x="5290560" y="4719240"/>
            <a:ext cx="6616305" cy="108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100" b="1" strike="noStrike" spc="-52" dirty="0">
                <a:solidFill>
                  <a:srgbClr val="E79130"/>
                </a:solidFill>
                <a:latin typeface="Calibri"/>
                <a:ea typeface="DejaVu Sans"/>
              </a:rPr>
              <a:t>Silvia Scavello (speaker), Laura Iaccarino, Giorgia Legnani, Laura Gasperini, Chiara Sorice, Maria Onida, Valerio Girardi </a:t>
            </a:r>
            <a:endParaRPr lang="it-IT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lang="it-IT" sz="2100" b="1" strike="noStrike" spc="-52" dirty="0">
                <a:solidFill>
                  <a:srgbClr val="E79130"/>
                </a:solidFill>
                <a:latin typeface="Calibri"/>
                <a:ea typeface="DejaVu Sans"/>
              </a:rPr>
              <a:t>(</a:t>
            </a:r>
            <a:r>
              <a:rPr lang="it-IT" sz="2100" b="1" strike="noStrike" spc="-52" dirty="0" err="1">
                <a:solidFill>
                  <a:srgbClr val="E79130"/>
                </a:solidFill>
                <a:latin typeface="Calibri"/>
                <a:ea typeface="DejaVu Sans"/>
              </a:rPr>
              <a:t>Bariatric</a:t>
            </a:r>
            <a:r>
              <a:rPr lang="it-IT" sz="2100" b="1" strike="noStrike" spc="-52" dirty="0">
                <a:solidFill>
                  <a:srgbClr val="E79130"/>
                </a:solidFill>
                <a:latin typeface="Calibri"/>
                <a:ea typeface="DejaVu Sans"/>
              </a:rPr>
              <a:t> Unit, Ospedale Ca’ Granda - Niguarda Hospital) </a:t>
            </a:r>
            <a:endParaRPr lang="it-IT" sz="21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4800" b="1" strike="noStrike" spc="-52" dirty="0">
                <a:solidFill>
                  <a:srgbClr val="404040"/>
                </a:solidFill>
                <a:latin typeface="Calibri"/>
                <a:ea typeface="DejaVu Sans"/>
              </a:rPr>
              <a:t>Conclusione e sviluppi futuri</a:t>
            </a:r>
            <a:endParaRPr lang="it-IT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9" name="Group 6"/>
          <p:cNvGrpSpPr/>
          <p:nvPr/>
        </p:nvGrpSpPr>
        <p:grpSpPr>
          <a:xfrm>
            <a:off x="1111924" y="2796120"/>
            <a:ext cx="683640" cy="692280"/>
            <a:chOff x="1109520" y="2021400"/>
            <a:chExt cx="683640" cy="692280"/>
          </a:xfrm>
        </p:grpSpPr>
        <p:sp>
          <p:nvSpPr>
            <p:cNvPr id="180" name="Freeform 7"/>
            <p:cNvSpPr/>
            <p:nvPr/>
          </p:nvSpPr>
          <p:spPr>
            <a:xfrm>
              <a:off x="1109520" y="2021400"/>
              <a:ext cx="683640" cy="692280"/>
            </a:xfrm>
            <a:custGeom>
              <a:avLst/>
              <a:gdLst/>
              <a:ahLst/>
              <a:cxnLst/>
              <a:rect l="l" t="t" r="r" b="b"/>
              <a:pathLst>
                <a:path w="3924555" h="5256034">
                  <a:moveTo>
                    <a:pt x="3800095" y="5256034"/>
                  </a:moveTo>
                  <a:lnTo>
                    <a:pt x="124460" y="5256034"/>
                  </a:lnTo>
                  <a:cubicBezTo>
                    <a:pt x="55880" y="5256034"/>
                    <a:pt x="0" y="5200154"/>
                    <a:pt x="0" y="51315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5131574"/>
                  </a:lnTo>
                  <a:cubicBezTo>
                    <a:pt x="3924555" y="5200154"/>
                    <a:pt x="3868675" y="5256034"/>
                    <a:pt x="3800095" y="5256034"/>
                  </a:cubicBezTo>
                  <a:close/>
                </a:path>
              </a:pathLst>
            </a:custGeom>
            <a:solidFill>
              <a:srgbClr val="2B61A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grpSp>
        <p:nvGrpSpPr>
          <p:cNvPr id="181" name="Group 6"/>
          <p:cNvGrpSpPr/>
          <p:nvPr/>
        </p:nvGrpSpPr>
        <p:grpSpPr>
          <a:xfrm>
            <a:off x="1099684" y="3755880"/>
            <a:ext cx="683640" cy="692280"/>
            <a:chOff x="1097280" y="2981160"/>
            <a:chExt cx="683640" cy="692280"/>
          </a:xfrm>
        </p:grpSpPr>
        <p:sp>
          <p:nvSpPr>
            <p:cNvPr id="182" name="Freeform 7"/>
            <p:cNvSpPr/>
            <p:nvPr/>
          </p:nvSpPr>
          <p:spPr>
            <a:xfrm>
              <a:off x="1097280" y="2981160"/>
              <a:ext cx="683640" cy="692280"/>
            </a:xfrm>
            <a:custGeom>
              <a:avLst/>
              <a:gdLst/>
              <a:ahLst/>
              <a:cxnLst/>
              <a:rect l="l" t="t" r="r" b="b"/>
              <a:pathLst>
                <a:path w="3924555" h="5256034">
                  <a:moveTo>
                    <a:pt x="3800095" y="5256034"/>
                  </a:moveTo>
                  <a:lnTo>
                    <a:pt x="124460" y="5256034"/>
                  </a:lnTo>
                  <a:cubicBezTo>
                    <a:pt x="55880" y="5256034"/>
                    <a:pt x="0" y="5200154"/>
                    <a:pt x="0" y="51315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5131574"/>
                  </a:lnTo>
                  <a:cubicBezTo>
                    <a:pt x="3924555" y="5200154"/>
                    <a:pt x="3868675" y="5256034"/>
                    <a:pt x="3800095" y="5256034"/>
                  </a:cubicBezTo>
                  <a:close/>
                </a:path>
              </a:pathLst>
            </a:custGeom>
            <a:solidFill>
              <a:srgbClr val="2B61A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grpSp>
        <p:nvGrpSpPr>
          <p:cNvPr id="183" name="Group 6"/>
          <p:cNvGrpSpPr/>
          <p:nvPr/>
        </p:nvGrpSpPr>
        <p:grpSpPr>
          <a:xfrm>
            <a:off x="1099684" y="4733280"/>
            <a:ext cx="683640" cy="692280"/>
            <a:chOff x="1097280" y="3958560"/>
            <a:chExt cx="683640" cy="692280"/>
          </a:xfrm>
        </p:grpSpPr>
        <p:sp>
          <p:nvSpPr>
            <p:cNvPr id="184" name="Freeform 7"/>
            <p:cNvSpPr/>
            <p:nvPr/>
          </p:nvSpPr>
          <p:spPr>
            <a:xfrm>
              <a:off x="1097280" y="3958560"/>
              <a:ext cx="683640" cy="692280"/>
            </a:xfrm>
            <a:custGeom>
              <a:avLst/>
              <a:gdLst/>
              <a:ahLst/>
              <a:cxnLst/>
              <a:rect l="l" t="t" r="r" b="b"/>
              <a:pathLst>
                <a:path w="3924555" h="5256034">
                  <a:moveTo>
                    <a:pt x="3800095" y="5256034"/>
                  </a:moveTo>
                  <a:lnTo>
                    <a:pt x="124460" y="5256034"/>
                  </a:lnTo>
                  <a:cubicBezTo>
                    <a:pt x="55880" y="5256034"/>
                    <a:pt x="0" y="5200154"/>
                    <a:pt x="0" y="51315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5131574"/>
                  </a:lnTo>
                  <a:cubicBezTo>
                    <a:pt x="3924555" y="5200154"/>
                    <a:pt x="3868675" y="5256034"/>
                    <a:pt x="3800095" y="5256034"/>
                  </a:cubicBezTo>
                  <a:close/>
                </a:path>
              </a:pathLst>
            </a:custGeom>
            <a:solidFill>
              <a:srgbClr val="2B61A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87" name="Freeform 16"/>
          <p:cNvSpPr/>
          <p:nvPr/>
        </p:nvSpPr>
        <p:spPr>
          <a:xfrm>
            <a:off x="1138564" y="2808000"/>
            <a:ext cx="586440" cy="621000"/>
          </a:xfrm>
          <a:custGeom>
            <a:avLst/>
            <a:gdLst/>
            <a:ahLst/>
            <a:cxnLst/>
            <a:rect l="l" t="t" r="r" b="b"/>
            <a:pathLst>
              <a:path w="1192033" h="1351585">
                <a:moveTo>
                  <a:pt x="0" y="0"/>
                </a:moveTo>
                <a:lnTo>
                  <a:pt x="1192033" y="0"/>
                </a:lnTo>
                <a:lnTo>
                  <a:pt x="1192033" y="1351585"/>
                </a:lnTo>
                <a:lnTo>
                  <a:pt x="0" y="135158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88" name="Freeform 17"/>
          <p:cNvSpPr/>
          <p:nvPr/>
        </p:nvSpPr>
        <p:spPr>
          <a:xfrm>
            <a:off x="1187524" y="3836520"/>
            <a:ext cx="507960" cy="530640"/>
          </a:xfrm>
          <a:custGeom>
            <a:avLst/>
            <a:gdLst/>
            <a:ahLst/>
            <a:cxnLst/>
            <a:rect l="l" t="t" r="r" b="b"/>
            <a:pathLst>
              <a:path w="984040" h="994894">
                <a:moveTo>
                  <a:pt x="0" y="0"/>
                </a:moveTo>
                <a:lnTo>
                  <a:pt x="984040" y="0"/>
                </a:lnTo>
                <a:lnTo>
                  <a:pt x="984040" y="994894"/>
                </a:lnTo>
                <a:lnTo>
                  <a:pt x="0" y="99489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89" name="Freeform 13"/>
          <p:cNvSpPr/>
          <p:nvPr/>
        </p:nvSpPr>
        <p:spPr>
          <a:xfrm>
            <a:off x="1187524" y="4840200"/>
            <a:ext cx="532800" cy="478440"/>
          </a:xfrm>
          <a:custGeom>
            <a:avLst/>
            <a:gdLst/>
            <a:ahLst/>
            <a:cxnLst/>
            <a:rect l="l" t="t" r="r" b="b"/>
            <a:pathLst>
              <a:path w="923824" h="923824">
                <a:moveTo>
                  <a:pt x="0" y="0"/>
                </a:moveTo>
                <a:lnTo>
                  <a:pt x="923824" y="0"/>
                </a:lnTo>
                <a:lnTo>
                  <a:pt x="923824" y="923824"/>
                </a:lnTo>
                <a:lnTo>
                  <a:pt x="0" y="92382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7310A8FF-565D-A7A1-45BE-97968DB0CCDE}"/>
              </a:ext>
            </a:extLst>
          </p:cNvPr>
          <p:cNvSpPr/>
          <p:nvPr/>
        </p:nvSpPr>
        <p:spPr>
          <a:xfrm>
            <a:off x="7000568" y="2766581"/>
            <a:ext cx="285136" cy="2629440"/>
          </a:xfrm>
          <a:prstGeom prst="rightBrac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0AEC1E-15F1-8FFA-5A13-5C2D50ACA2DB}"/>
              </a:ext>
            </a:extLst>
          </p:cNvPr>
          <p:cNvSpPr txBox="1"/>
          <p:nvPr/>
        </p:nvSpPr>
        <p:spPr>
          <a:xfrm>
            <a:off x="8492771" y="2738894"/>
            <a:ext cx="194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pc="-1" dirty="0">
                <a:solidFill>
                  <a:srgbClr val="0070C0"/>
                </a:solidFill>
                <a:latin typeface="Calibri"/>
                <a:ea typeface="DejaVu Sans"/>
              </a:rPr>
              <a:t>SVILUPPI FUTURI: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5C8F37-8C80-1DB4-EF3A-5937A15134F5}"/>
              </a:ext>
            </a:extLst>
          </p:cNvPr>
          <p:cNvSpPr txBox="1"/>
          <p:nvPr/>
        </p:nvSpPr>
        <p:spPr>
          <a:xfrm>
            <a:off x="1097280" y="1989388"/>
            <a:ext cx="959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L’integrazione della terapia cognitivo-comportamentale (CBT-OB) nel percorso di chirurgia bariatrica: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C43D21-F979-7824-1472-4F3C03542A80}"/>
              </a:ext>
            </a:extLst>
          </p:cNvPr>
          <p:cNvSpPr txBox="1"/>
          <p:nvPr/>
        </p:nvSpPr>
        <p:spPr>
          <a:xfrm>
            <a:off x="2074607" y="2807336"/>
            <a:ext cx="56240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Migliora la consapevolezza alimentare</a:t>
            </a: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Favorisce l’aderenza alle indicazioni nutrizionali</a:t>
            </a: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Riduce il rischio di recupero ponderale nel follow-up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85C5D5-F560-8807-9061-1C1B91741DFA}"/>
              </a:ext>
            </a:extLst>
          </p:cNvPr>
          <p:cNvSpPr txBox="1"/>
          <p:nvPr/>
        </p:nvSpPr>
        <p:spPr>
          <a:xfrm>
            <a:off x="7772303" y="3084335"/>
            <a:ext cx="3382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Implementare programmi strutturati di CBT-OB nei percorsi multidisciplinari post-chirurgici</a:t>
            </a:r>
          </a:p>
          <a:p>
            <a:pPr algn="just"/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Esplorare il ruolo della CBT-OB come strumento di sostegno e mantenimento dei risultati nel lungo termine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4800" b="1" strike="noStrike" spc="-52">
                <a:solidFill>
                  <a:srgbClr val="404040"/>
                </a:solidFill>
                <a:latin typeface="Calibri"/>
                <a:ea typeface="DejaVu Sans"/>
              </a:rPr>
              <a:t>Bibliografia</a:t>
            </a:r>
            <a:endParaRPr lang="it-IT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CasellaDiTesto 4"/>
          <p:cNvSpPr/>
          <p:nvPr/>
        </p:nvSpPr>
        <p:spPr>
          <a:xfrm>
            <a:off x="1037160" y="1736640"/>
            <a:ext cx="10524240" cy="455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it-IT" sz="125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Berber</a:t>
            </a:r>
            <a:r>
              <a:rPr lang="it-IT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L. C. L., </a:t>
            </a:r>
            <a:r>
              <a:rPr lang="it-IT" sz="125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Melendez</a:t>
            </a:r>
            <a:r>
              <a:rPr lang="it-IT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-Araújo, M. S., Nakano, E. Y., de Carvalho, K. M. B., &amp; Dutra, E. S. (2021). 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Grazing behavior hinders weight loss in long-term post bariatric surgery: A cross-sectional study. </a:t>
            </a:r>
            <a:r>
              <a:rPr lang="en-US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Obesity Surgery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en-US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31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(12), 5244–5250. </a:t>
            </a:r>
            <a:r>
              <a:rPr lang="en-US" sz="125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  <a:hlinkClick r:id="rId2"/>
              </a:rPr>
              <a:t>https://doi.org/10.1007/s11695-021-05574-z</a:t>
            </a:r>
            <a:endParaRPr lang="it-IT" sz="12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125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Busetto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L., Bettini, S., &amp; </a:t>
            </a:r>
            <a:r>
              <a:rPr lang="en-US" sz="125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Pontesilli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G. M. (2022). </a:t>
            </a:r>
            <a:r>
              <a:rPr lang="it-IT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Weight </a:t>
            </a:r>
            <a:r>
              <a:rPr lang="it-IT" sz="125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regain</a:t>
            </a:r>
            <a:r>
              <a:rPr lang="it-IT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: il recupero del peso dopo chirurgia bariatrica. Quali strategie? </a:t>
            </a:r>
            <a:r>
              <a:rPr lang="it-IT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L’Endocrinologo</a:t>
            </a:r>
            <a:r>
              <a:rPr lang="it-IT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23(4), 469–475. </a:t>
            </a:r>
            <a:r>
              <a:rPr lang="it-IT" sz="125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  <a:hlinkClick r:id="rId3"/>
              </a:rPr>
              <a:t>https://doi.org/10.1007/s40619-022-01150-0</a:t>
            </a:r>
            <a:endParaRPr lang="it-IT" sz="12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25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Conceição</a:t>
            </a:r>
            <a:r>
              <a:rPr lang="it-IT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E., de Lourdes, M., Ramalho, S., Félix, S., Pinto-Bastos, A., &amp; Vaz, A. R. (2021). 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Eating behaviors and weight outcomes in bariatric surgery patients amidst COVID-19. </a:t>
            </a:r>
            <a:r>
              <a:rPr lang="en-US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Surgery for Obesity and Related Diseases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r>
              <a:rPr lang="en-US" sz="125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  <a:hlinkClick r:id="rId4"/>
              </a:rPr>
              <a:t>https://doi.org/10.1016/j.soard.2021.02.021</a:t>
            </a:r>
            <a:endParaRPr lang="it-IT" sz="12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Conceição, E. M., Mitchell, J. E., Engel, S. G., Machado, P. P. P., Lancaster, K., &amp; Wonderlich, S. A. (2014). What is “grazing”? Reviewing its definition, frequency, clinical characteristics, and impact on bariatric surgery outcomes, and proposing a standardized definition. </a:t>
            </a:r>
            <a:r>
              <a:rPr lang="en-US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Surgery for Obesity and Related Diseases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en-US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(5), 973–982. </a:t>
            </a:r>
            <a:r>
              <a:rPr lang="en-US" sz="125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  <a:hlinkClick r:id="rId5"/>
              </a:rPr>
              <a:t>https://doi.org/10.1016/j.soard.2014.05.002</a:t>
            </a:r>
            <a:r>
              <a:rPr lang="it-IT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it-IT" sz="12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Dalle Grave, R. (2018). Chirurgia bariatrica associata a modificazione dello stile di vita basata sulla CBT-OB: un’accoppiata vincente. </a:t>
            </a:r>
            <a:r>
              <a:rPr lang="it-IT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AIDAP Magazine</a:t>
            </a:r>
            <a:r>
              <a:rPr lang="it-IT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r>
              <a:rPr lang="it-IT" sz="125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  <a:hlinkClick r:id="rId6"/>
              </a:rPr>
              <a:t>https://www.aidap.org/articoli/chirurgia-bariatrica-associata-a-modificazione-dello-stile-di-vita-basata-sulla-cbt-ob-unaccoppiata-vincente/</a:t>
            </a:r>
            <a:endParaRPr lang="it-IT" sz="12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125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Heriseanu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A. I., Hay, P., Corbit, L., &amp; </a:t>
            </a:r>
            <a:r>
              <a:rPr lang="en-US" sz="125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Touyz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S. (2017). Grazing in adults with obesity and eating disorders: A systematic review of associated clinical features and meta-analysis of prevalence. </a:t>
            </a:r>
            <a:r>
              <a:rPr lang="en-US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Clinical Psychology Review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en-US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58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16–32. </a:t>
            </a:r>
            <a:r>
              <a:rPr lang="en-US" sz="125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  <a:hlinkClick r:id="rId7"/>
              </a:rPr>
              <a:t>https://doi.org/10.1016/j.cpr.2017.09.004</a:t>
            </a:r>
            <a:r>
              <a:rPr lang="it-IT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it-IT" sz="12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Lopes, K. G., Romagna, E. C., Mattos, D. M. F., &amp; Kraemer-Aguiar, L. G. (2022). Disordered Eating Behaviors and Weight Regain in Post-Bariatric Patients. </a:t>
            </a:r>
            <a:r>
              <a:rPr lang="en-US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Nutrients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en-US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14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(19), 3959. </a:t>
            </a:r>
            <a:r>
              <a:rPr lang="en-US" sz="125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  <a:hlinkClick r:id="rId8"/>
              </a:rPr>
              <a:t>https://doi.org/10.3390/nu14193959</a:t>
            </a:r>
            <a:endParaRPr lang="it-IT" sz="12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Mitchell, J. E., King, W. C., Chen, J.-Y., Devlin, M. J., Flum, D., Garcia, L., </a:t>
            </a:r>
            <a:r>
              <a:rPr lang="en-US" sz="125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Inabet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W., Pender, J. R., </a:t>
            </a:r>
            <a:r>
              <a:rPr lang="en-US" sz="125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Kalarchian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M. A., Khandelwal, S., Marcus, M. D., Schrope, B., Strain, G., Wolfe, B., &amp; </a:t>
            </a:r>
            <a:r>
              <a:rPr lang="en-US" sz="125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Yanovski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S. (2014). Course of depressive symptoms and treatment in the longitudinal assessment of bariatric surgery (LABS-2) study. </a:t>
            </a:r>
            <a:r>
              <a:rPr lang="en-US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Obesity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en-US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22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(8), 1799–1806. </a:t>
            </a:r>
            <a:r>
              <a:rPr lang="en-US" sz="125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  <a:hlinkClick r:id="rId9"/>
              </a:rPr>
              <a:t>https://doi.org/10.1002/oby.20738</a:t>
            </a:r>
            <a:r>
              <a:rPr lang="it-IT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it-IT" sz="12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125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Pizato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N., Botelho, P. B., Gonçalves, V. S. S., Dutra, E. S., &amp; de Carvalho, K. M. B. (2017). Effect of Grazing Behavior on Weight Regain Post-Bariatric Surgery: A Systematic Review. </a:t>
            </a:r>
            <a:r>
              <a:rPr lang="en-US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Nutrients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en-US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9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(12), 1–18. </a:t>
            </a:r>
            <a:r>
              <a:rPr lang="en-US" sz="125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  <a:hlinkClick r:id="rId10"/>
              </a:rPr>
              <a:t>https://doi.org/10.3390/nu9121295</a:t>
            </a:r>
            <a:r>
              <a:rPr lang="it-IT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it-IT" sz="12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Rudolph, A., &amp; Hilbert, A. (2013). Post-operative </a:t>
            </a:r>
            <a:r>
              <a:rPr lang="en-US" sz="125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behavioural</a:t>
            </a:r>
            <a:r>
              <a:rPr lang="en-US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management in bariatric surgery: a systematic review and meta-analysis of randomized controlled trials. </a:t>
            </a:r>
            <a:r>
              <a:rPr lang="it-IT" sz="1250" b="0" i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Obesity</a:t>
            </a:r>
            <a:r>
              <a:rPr lang="it-IT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Reviews</a:t>
            </a:r>
            <a:r>
              <a:rPr lang="it-IT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it-IT" sz="125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14</a:t>
            </a:r>
            <a:r>
              <a:rPr lang="it-IT" sz="125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(4), 292-302. </a:t>
            </a:r>
            <a:r>
              <a:rPr lang="it-IT" sz="125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  <a:hlinkClick r:id="rId11"/>
              </a:rPr>
              <a:t>https://doi.org/10.1111/obr.12013</a:t>
            </a:r>
            <a:endParaRPr lang="it-IT" sz="125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5879" y="2576880"/>
            <a:ext cx="5562360" cy="1704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4000" b="1" strike="noStrike" spc="-52" dirty="0">
                <a:solidFill>
                  <a:srgbClr val="013D61"/>
                </a:solidFill>
                <a:latin typeface="Calibri"/>
                <a:ea typeface="DejaVu Sans"/>
              </a:rPr>
              <a:t>La </a:t>
            </a:r>
            <a:r>
              <a:rPr lang="it-IT" sz="4000" b="1" strike="noStrike" spc="-52" dirty="0" err="1">
                <a:solidFill>
                  <a:srgbClr val="013D61"/>
                </a:solidFill>
                <a:latin typeface="Calibri"/>
                <a:ea typeface="DejaVu Sans"/>
              </a:rPr>
              <a:t>Bariatric</a:t>
            </a:r>
            <a:r>
              <a:rPr lang="it-IT" sz="4000" b="1" strike="noStrike" spc="-52" dirty="0">
                <a:solidFill>
                  <a:srgbClr val="013D61"/>
                </a:solidFill>
                <a:latin typeface="Calibri"/>
                <a:ea typeface="DejaVu Sans"/>
              </a:rPr>
              <a:t> Unit, </a:t>
            </a:r>
            <a:br>
              <a:rPr sz="4000" dirty="0"/>
            </a:br>
            <a:r>
              <a:rPr lang="it-IT" sz="4000" b="1" strike="noStrike" spc="-52" dirty="0">
                <a:solidFill>
                  <a:srgbClr val="013D61"/>
                </a:solidFill>
                <a:latin typeface="Calibri"/>
                <a:ea typeface="DejaVu Sans"/>
              </a:rPr>
              <a:t>ASST GOM Niguarda,</a:t>
            </a:r>
            <a:br>
              <a:rPr sz="4000" dirty="0"/>
            </a:br>
            <a:r>
              <a:rPr lang="it-IT" sz="4000" b="1" strike="noStrike" spc="-52" dirty="0">
                <a:solidFill>
                  <a:srgbClr val="013D61"/>
                </a:solidFill>
                <a:latin typeface="Calibri"/>
                <a:ea typeface="DejaVu Sans"/>
              </a:rPr>
              <a:t>ringrazia</a:t>
            </a:r>
            <a:endParaRPr lang="it-IT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DBA789-2A31-7F37-E14A-A37F9097298C}"/>
              </a:ext>
            </a:extLst>
          </p:cNvPr>
          <p:cNvSpPr txBox="1"/>
          <p:nvPr/>
        </p:nvSpPr>
        <p:spPr>
          <a:xfrm>
            <a:off x="6095879" y="5161935"/>
            <a:ext cx="4716038" cy="4663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tabLst>
                <a:tab pos="0" algn="l"/>
              </a:tabLst>
              <a:defRPr sz="4000" b="1" strike="noStrike" spc="-52">
                <a:solidFill>
                  <a:srgbClr val="013D61"/>
                </a:solidFill>
                <a:latin typeface="Calibri"/>
                <a:ea typeface="DejaVu Sans"/>
                <a:cs typeface="+mj-cs"/>
              </a:defRPr>
            </a:lvl1pPr>
          </a:lstStyle>
          <a:p>
            <a:pPr algn="ctr"/>
            <a:r>
              <a:rPr lang="it-IT" sz="2400" b="0" dirty="0">
                <a:solidFill>
                  <a:schemeClr val="tx1"/>
                </a:solidFill>
              </a:rPr>
              <a:t>«La chirurgia bariatrica ‘‘resetta’’ </a:t>
            </a:r>
          </a:p>
          <a:p>
            <a:pPr algn="ctr"/>
            <a:r>
              <a:rPr lang="it-IT" sz="2400" b="0" dirty="0">
                <a:solidFill>
                  <a:schemeClr val="tx1"/>
                </a:solidFill>
              </a:rPr>
              <a:t>lo stomaco, non la mente»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4800" b="1" strike="noStrike" spc="-52">
                <a:solidFill>
                  <a:srgbClr val="404040"/>
                </a:solidFill>
                <a:latin typeface="Calibri"/>
                <a:ea typeface="DejaVu Sans"/>
              </a:rPr>
              <a:t>Letteratura scientifica</a:t>
            </a:r>
            <a:endParaRPr lang="it-IT" sz="4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Immagine 2"/>
          <p:cNvPicPr/>
          <p:nvPr/>
        </p:nvPicPr>
        <p:blipFill>
          <a:blip r:embed="rId2"/>
          <a:stretch/>
        </p:blipFill>
        <p:spPr>
          <a:xfrm>
            <a:off x="1455174" y="1736280"/>
            <a:ext cx="3414906" cy="1863000"/>
          </a:xfrm>
          <a:prstGeom prst="rect">
            <a:avLst/>
          </a:prstGeom>
          <a:ln w="0">
            <a:noFill/>
          </a:ln>
        </p:spPr>
      </p:pic>
      <p:pic>
        <p:nvPicPr>
          <p:cNvPr id="103" name="Immagine 4"/>
          <p:cNvPicPr/>
          <p:nvPr/>
        </p:nvPicPr>
        <p:blipFill>
          <a:blip r:embed="rId3"/>
          <a:stretch/>
        </p:blipFill>
        <p:spPr>
          <a:xfrm>
            <a:off x="6096000" y="1651819"/>
            <a:ext cx="4523640" cy="1983821"/>
          </a:xfrm>
          <a:prstGeom prst="rect">
            <a:avLst/>
          </a:prstGeom>
          <a:ln w="0">
            <a:noFill/>
          </a:ln>
        </p:spPr>
      </p:pic>
      <p:pic>
        <p:nvPicPr>
          <p:cNvPr id="104" name="Immagine 7"/>
          <p:cNvPicPr/>
          <p:nvPr/>
        </p:nvPicPr>
        <p:blipFill>
          <a:blip r:embed="rId4"/>
          <a:stretch/>
        </p:blipFill>
        <p:spPr>
          <a:xfrm>
            <a:off x="3529781" y="3635640"/>
            <a:ext cx="4159045" cy="237187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4800" b="1" strike="noStrike" spc="-52">
                <a:solidFill>
                  <a:srgbClr val="404040"/>
                </a:solidFill>
                <a:latin typeface="Calibri"/>
                <a:ea typeface="DejaVu Sans"/>
              </a:rPr>
              <a:t>Soggetti e metodi</a:t>
            </a:r>
            <a:endParaRPr lang="it-IT" sz="4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6" name="Group 6"/>
          <p:cNvGrpSpPr/>
          <p:nvPr/>
        </p:nvGrpSpPr>
        <p:grpSpPr>
          <a:xfrm>
            <a:off x="1097640" y="2106360"/>
            <a:ext cx="804960" cy="1009440"/>
            <a:chOff x="1097640" y="2106360"/>
            <a:chExt cx="804960" cy="1009440"/>
          </a:xfrm>
        </p:grpSpPr>
        <p:sp>
          <p:nvSpPr>
            <p:cNvPr id="107" name="Freeform 7"/>
            <p:cNvSpPr/>
            <p:nvPr/>
          </p:nvSpPr>
          <p:spPr>
            <a:xfrm rot="10800000">
              <a:off x="1097640" y="2106360"/>
              <a:ext cx="804960" cy="1009440"/>
            </a:xfrm>
            <a:custGeom>
              <a:avLst/>
              <a:gdLst/>
              <a:ahLst/>
              <a:cxnLst/>
              <a:rect l="l" t="t" r="r" b="b"/>
              <a:pathLst>
                <a:path w="3924555" h="5256034">
                  <a:moveTo>
                    <a:pt x="3800095" y="5256034"/>
                  </a:moveTo>
                  <a:lnTo>
                    <a:pt x="124460" y="5256034"/>
                  </a:lnTo>
                  <a:cubicBezTo>
                    <a:pt x="55880" y="5256034"/>
                    <a:pt x="0" y="5200154"/>
                    <a:pt x="0" y="51315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5131574"/>
                  </a:lnTo>
                  <a:cubicBezTo>
                    <a:pt x="3924555" y="5200154"/>
                    <a:pt x="3868675" y="5256034"/>
                    <a:pt x="3800095" y="5256034"/>
                  </a:cubicBezTo>
                  <a:close/>
                </a:path>
              </a:pathLst>
            </a:custGeom>
            <a:solidFill>
              <a:srgbClr val="2B61A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grpSp>
        <p:nvGrpSpPr>
          <p:cNvPr id="108" name="Group 8"/>
          <p:cNvGrpSpPr/>
          <p:nvPr/>
        </p:nvGrpSpPr>
        <p:grpSpPr>
          <a:xfrm>
            <a:off x="1097280" y="3236400"/>
            <a:ext cx="804960" cy="1009440"/>
            <a:chOff x="1097280" y="3236400"/>
            <a:chExt cx="804960" cy="1009440"/>
          </a:xfrm>
        </p:grpSpPr>
        <p:sp>
          <p:nvSpPr>
            <p:cNvPr id="109" name="Freeform 9"/>
            <p:cNvSpPr/>
            <p:nvPr/>
          </p:nvSpPr>
          <p:spPr>
            <a:xfrm>
              <a:off x="1097280" y="3236400"/>
              <a:ext cx="804960" cy="1009440"/>
            </a:xfrm>
            <a:custGeom>
              <a:avLst/>
              <a:gdLst/>
              <a:ahLst/>
              <a:cxnLst/>
              <a:rect l="l" t="t" r="r" b="b"/>
              <a:pathLst>
                <a:path w="3924555" h="5260935">
                  <a:moveTo>
                    <a:pt x="3800095" y="5260935"/>
                  </a:moveTo>
                  <a:lnTo>
                    <a:pt x="124460" y="5260935"/>
                  </a:lnTo>
                  <a:cubicBezTo>
                    <a:pt x="55880" y="5260935"/>
                    <a:pt x="0" y="5205055"/>
                    <a:pt x="0" y="51364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5136475"/>
                  </a:lnTo>
                  <a:cubicBezTo>
                    <a:pt x="3924555" y="5205055"/>
                    <a:pt x="3868675" y="5260935"/>
                    <a:pt x="3800095" y="5260935"/>
                  </a:cubicBezTo>
                  <a:close/>
                </a:path>
              </a:pathLst>
            </a:custGeom>
            <a:solidFill>
              <a:srgbClr val="2B61A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10" name="Freeform 12"/>
          <p:cNvSpPr/>
          <p:nvPr/>
        </p:nvSpPr>
        <p:spPr>
          <a:xfrm>
            <a:off x="1292400" y="3348000"/>
            <a:ext cx="414360" cy="786240"/>
          </a:xfrm>
          <a:custGeom>
            <a:avLst/>
            <a:gdLst/>
            <a:ahLst/>
            <a:cxnLst/>
            <a:rect l="l" t="t" r="r" b="b"/>
            <a:pathLst>
              <a:path w="621449" h="1412383">
                <a:moveTo>
                  <a:pt x="0" y="0"/>
                </a:moveTo>
                <a:lnTo>
                  <a:pt x="621449" y="0"/>
                </a:lnTo>
                <a:lnTo>
                  <a:pt x="621449" y="1412383"/>
                </a:lnTo>
                <a:lnTo>
                  <a:pt x="0" y="141238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1" name="CasellaDiTesto 51"/>
          <p:cNvSpPr/>
          <p:nvPr/>
        </p:nvSpPr>
        <p:spPr>
          <a:xfrm>
            <a:off x="2211480" y="2106000"/>
            <a:ext cx="4636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TIPO DI STUDIO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Osservazionale retrospettivo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12" name="CasellaDiTesto 52"/>
          <p:cNvSpPr/>
          <p:nvPr/>
        </p:nvSpPr>
        <p:spPr>
          <a:xfrm>
            <a:off x="2211480" y="3236400"/>
            <a:ext cx="86619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CARATTERISTICHE DEI SOGGETTI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Pazienti con abitudine alimentare al </a:t>
            </a:r>
            <a:r>
              <a:rPr lang="it-IT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grazing, 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sottoposti a chirurgia bariatrica (SG o RYGBP) presso ASST GOM Niguarda tra 01/22 e 06/23</a:t>
            </a:r>
            <a:endParaRPr lang="it-IT" sz="1800" b="0" strike="noStrike" spc="-1" dirty="0">
              <a:latin typeface="Arial"/>
            </a:endParaRPr>
          </a:p>
        </p:txBody>
      </p:sp>
      <p:grpSp>
        <p:nvGrpSpPr>
          <p:cNvPr id="113" name="Group 10"/>
          <p:cNvGrpSpPr/>
          <p:nvPr/>
        </p:nvGrpSpPr>
        <p:grpSpPr>
          <a:xfrm>
            <a:off x="1097280" y="4436640"/>
            <a:ext cx="804960" cy="908640"/>
            <a:chOff x="1097280" y="4436640"/>
            <a:chExt cx="804960" cy="908640"/>
          </a:xfrm>
        </p:grpSpPr>
        <p:sp>
          <p:nvSpPr>
            <p:cNvPr id="114" name="Freeform 11"/>
            <p:cNvSpPr/>
            <p:nvPr/>
          </p:nvSpPr>
          <p:spPr>
            <a:xfrm>
              <a:off x="1097280" y="4436640"/>
              <a:ext cx="804960" cy="908640"/>
            </a:xfrm>
            <a:custGeom>
              <a:avLst/>
              <a:gdLst/>
              <a:ahLst/>
              <a:cxnLst/>
              <a:rect l="l" t="t" r="r" b="b"/>
              <a:pathLst>
                <a:path w="3924555" h="5189411">
                  <a:moveTo>
                    <a:pt x="3800095" y="5189410"/>
                  </a:moveTo>
                  <a:lnTo>
                    <a:pt x="124460" y="5189410"/>
                  </a:lnTo>
                  <a:cubicBezTo>
                    <a:pt x="55880" y="5189410"/>
                    <a:pt x="0" y="5133530"/>
                    <a:pt x="0" y="50649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5064951"/>
                  </a:lnTo>
                  <a:cubicBezTo>
                    <a:pt x="3924555" y="5133530"/>
                    <a:pt x="3868675" y="5189411"/>
                    <a:pt x="3800095" y="5189411"/>
                  </a:cubicBezTo>
                  <a:close/>
                </a:path>
              </a:pathLst>
            </a:custGeom>
            <a:solidFill>
              <a:srgbClr val="2B61A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15" name="Freeform 13"/>
          <p:cNvSpPr/>
          <p:nvPr/>
        </p:nvSpPr>
        <p:spPr>
          <a:xfrm>
            <a:off x="1246680" y="4607640"/>
            <a:ext cx="562320" cy="533880"/>
          </a:xfrm>
          <a:custGeom>
            <a:avLst/>
            <a:gdLst/>
            <a:ahLst/>
            <a:cxnLst/>
            <a:rect l="l" t="t" r="r" b="b"/>
            <a:pathLst>
              <a:path w="1313730" h="1313730">
                <a:moveTo>
                  <a:pt x="0" y="0"/>
                </a:moveTo>
                <a:lnTo>
                  <a:pt x="1313730" y="0"/>
                </a:lnTo>
                <a:lnTo>
                  <a:pt x="1313730" y="1313730"/>
                </a:lnTo>
                <a:lnTo>
                  <a:pt x="0" y="131373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6" name="CasellaDiTesto 56"/>
          <p:cNvSpPr/>
          <p:nvPr/>
        </p:nvSpPr>
        <p:spPr>
          <a:xfrm>
            <a:off x="2211480" y="4436640"/>
            <a:ext cx="8452440" cy="124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PARAMETRI ANALIZZATI</a:t>
            </a:r>
            <a:endParaRPr lang="it-IT" sz="1800" b="0" strike="noStrike" spc="-1" dirty="0">
              <a:latin typeface="Arial"/>
            </a:endParaRPr>
          </a:p>
          <a:p>
            <a:pPr marL="343080" indent="-343080" algn="just">
              <a:lnSpc>
                <a:spcPct val="107000"/>
              </a:lnSpc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Segoe UI"/>
              </a:rPr>
              <a:t>ricomparsa del </a:t>
            </a:r>
            <a:r>
              <a:rPr lang="it-IT" sz="1800" b="0" i="1" strike="noStrike" spc="-1" dirty="0">
                <a:solidFill>
                  <a:srgbClr val="000000"/>
                </a:solidFill>
                <a:latin typeface="Calibri"/>
                <a:ea typeface="Segoe UI"/>
              </a:rPr>
              <a:t>grazing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Segoe UI"/>
              </a:rPr>
              <a:t> e tempo di insorgenza post-operatoria,</a:t>
            </a:r>
            <a:endParaRPr lang="it-IT" sz="1800" b="0" strike="noStrike" spc="-1" dirty="0">
              <a:latin typeface="Arial"/>
            </a:endParaRPr>
          </a:p>
          <a:p>
            <a:pPr marL="343080" indent="-343080" algn="just">
              <a:lnSpc>
                <a:spcPct val="107000"/>
              </a:lnSpc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Segoe UI"/>
              </a:rPr>
              <a:t>andamento ponderale (%TWL, %EWL, %WR),</a:t>
            </a:r>
            <a:endParaRPr lang="it-IT" sz="1800" b="0" strike="noStrike" spc="-1" dirty="0">
              <a:latin typeface="Arial"/>
            </a:endParaRPr>
          </a:p>
          <a:p>
            <a:pPr marL="343080" indent="-343080" algn="just">
              <a:lnSpc>
                <a:spcPct val="107000"/>
              </a:lnSpc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Segoe UI"/>
              </a:rPr>
              <a:t>drop-out entro due anni dall’intervento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2" name="Freeform 23">
            <a:extLst>
              <a:ext uri="{FF2B5EF4-FFF2-40B4-BE49-F238E27FC236}">
                <a16:creationId xmlns:a16="http://schemas.microsoft.com/office/drawing/2014/main" id="{28BA88F7-C4C0-86D9-0FBA-7AC5F97627E4}"/>
              </a:ext>
            </a:extLst>
          </p:cNvPr>
          <p:cNvSpPr/>
          <p:nvPr/>
        </p:nvSpPr>
        <p:spPr>
          <a:xfrm rot="-10800000">
            <a:off x="1165477" y="2235393"/>
            <a:ext cx="665734" cy="684738"/>
          </a:xfrm>
          <a:custGeom>
            <a:avLst/>
            <a:gdLst/>
            <a:ahLst/>
            <a:cxnLst/>
            <a:rect l="l" t="t" r="r" b="b"/>
            <a:pathLst>
              <a:path w="946893" h="946893">
                <a:moveTo>
                  <a:pt x="0" y="0"/>
                </a:moveTo>
                <a:lnTo>
                  <a:pt x="946894" y="0"/>
                </a:lnTo>
                <a:lnTo>
                  <a:pt x="946894" y="946894"/>
                </a:lnTo>
                <a:lnTo>
                  <a:pt x="0" y="946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4800" b="1" strike="noStrike" spc="-52">
                <a:solidFill>
                  <a:srgbClr val="404040"/>
                </a:solidFill>
                <a:latin typeface="Calibri"/>
                <a:ea typeface="DejaVu Sans"/>
              </a:rPr>
              <a:t>Risultati – caratteristiche del campione</a:t>
            </a:r>
            <a:endParaRPr lang="it-IT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CasellaDiTesto 4"/>
          <p:cNvSpPr/>
          <p:nvPr/>
        </p:nvSpPr>
        <p:spPr>
          <a:xfrm>
            <a:off x="2257398" y="2112627"/>
            <a:ext cx="9186840" cy="3691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it-IT" sz="1800" b="1" strike="noStrike" spc="-1" dirty="0">
                <a:solidFill>
                  <a:srgbClr val="0070C0"/>
                </a:solidFill>
                <a:latin typeface="Calibri"/>
                <a:ea typeface="Calibri"/>
              </a:rPr>
              <a:t>ETA’ MEDIA</a:t>
            </a:r>
          </a:p>
          <a:p>
            <a:pPr algn="just">
              <a:lnSpc>
                <a:spcPct val="100000"/>
              </a:lnSpc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48,5 anni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b="1" spc="-1" dirty="0">
                <a:solidFill>
                  <a:srgbClr val="0070C0"/>
                </a:solidFill>
                <a:latin typeface="Calibri"/>
                <a:ea typeface="Calibri"/>
              </a:rPr>
              <a:t>SESSO</a:t>
            </a:r>
          </a:p>
          <a:p>
            <a:pPr algn="just">
              <a:lnSpc>
                <a:spcPct val="100000"/>
              </a:lnSpc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Maschi: 13%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Femmine: 87%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b="1" spc="-1" dirty="0">
                <a:solidFill>
                  <a:srgbClr val="0070C0"/>
                </a:solidFill>
                <a:latin typeface="Calibri"/>
                <a:ea typeface="Calibri"/>
              </a:rPr>
              <a:t>IMC MEDIO PRE-INTERVENTO</a:t>
            </a:r>
          </a:p>
          <a:p>
            <a:pPr algn="just">
              <a:lnSpc>
                <a:spcPct val="100000"/>
              </a:lnSpc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43,9 kg/m^2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800" b="1" strike="noStrike" spc="-1" dirty="0">
                <a:solidFill>
                  <a:srgbClr val="0070C0"/>
                </a:solidFill>
                <a:latin typeface="Calibri"/>
                <a:ea typeface="Calibri"/>
              </a:rPr>
              <a:t>TIPO DI INTERVENTO</a:t>
            </a:r>
            <a:endParaRPr lang="it-IT" b="1" spc="-1" dirty="0">
              <a:solidFill>
                <a:srgbClr val="0070C0"/>
              </a:solidFill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pazienti sottoposti a SG: 64%</a:t>
            </a:r>
            <a:endParaRPr lang="it-IT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pazienti sottoposti a 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RYGBP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: 36%</a:t>
            </a:r>
            <a:endParaRPr lang="it-IT" sz="1800" b="0" strike="noStrike" spc="-1" dirty="0">
              <a:latin typeface="Arial"/>
            </a:endParaRPr>
          </a:p>
        </p:txBody>
      </p:sp>
      <p:grpSp>
        <p:nvGrpSpPr>
          <p:cNvPr id="120" name="Group 6"/>
          <p:cNvGrpSpPr/>
          <p:nvPr/>
        </p:nvGrpSpPr>
        <p:grpSpPr>
          <a:xfrm>
            <a:off x="1107720" y="2012760"/>
            <a:ext cx="683640" cy="692280"/>
            <a:chOff x="1107720" y="2012760"/>
            <a:chExt cx="683640" cy="692280"/>
          </a:xfrm>
        </p:grpSpPr>
        <p:sp>
          <p:nvSpPr>
            <p:cNvPr id="121" name="Freeform 7"/>
            <p:cNvSpPr/>
            <p:nvPr/>
          </p:nvSpPr>
          <p:spPr>
            <a:xfrm>
              <a:off x="1107720" y="2012760"/>
              <a:ext cx="683640" cy="692280"/>
            </a:xfrm>
            <a:custGeom>
              <a:avLst/>
              <a:gdLst/>
              <a:ahLst/>
              <a:cxnLst/>
              <a:rect l="l" t="t" r="r" b="b"/>
              <a:pathLst>
                <a:path w="3924555" h="5256034">
                  <a:moveTo>
                    <a:pt x="3800095" y="5256034"/>
                  </a:moveTo>
                  <a:lnTo>
                    <a:pt x="124460" y="5256034"/>
                  </a:lnTo>
                  <a:cubicBezTo>
                    <a:pt x="55880" y="5256034"/>
                    <a:pt x="0" y="5200154"/>
                    <a:pt x="0" y="51315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5131574"/>
                  </a:lnTo>
                  <a:cubicBezTo>
                    <a:pt x="3924555" y="5200154"/>
                    <a:pt x="3868675" y="5256034"/>
                    <a:pt x="3800095" y="5256034"/>
                  </a:cubicBezTo>
                  <a:close/>
                </a:path>
              </a:pathLst>
            </a:custGeom>
            <a:solidFill>
              <a:srgbClr val="2B61A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grpSp>
        <p:nvGrpSpPr>
          <p:cNvPr id="122" name="Group 6"/>
          <p:cNvGrpSpPr/>
          <p:nvPr/>
        </p:nvGrpSpPr>
        <p:grpSpPr>
          <a:xfrm>
            <a:off x="1097280" y="2981160"/>
            <a:ext cx="683640" cy="692280"/>
            <a:chOff x="1097280" y="2981160"/>
            <a:chExt cx="683640" cy="692280"/>
          </a:xfrm>
        </p:grpSpPr>
        <p:sp>
          <p:nvSpPr>
            <p:cNvPr id="123" name="Freeform 7"/>
            <p:cNvSpPr/>
            <p:nvPr/>
          </p:nvSpPr>
          <p:spPr>
            <a:xfrm>
              <a:off x="1097280" y="2981160"/>
              <a:ext cx="683640" cy="692280"/>
            </a:xfrm>
            <a:custGeom>
              <a:avLst/>
              <a:gdLst/>
              <a:ahLst/>
              <a:cxnLst/>
              <a:rect l="l" t="t" r="r" b="b"/>
              <a:pathLst>
                <a:path w="3924555" h="5256034">
                  <a:moveTo>
                    <a:pt x="3800095" y="5256034"/>
                  </a:moveTo>
                  <a:lnTo>
                    <a:pt x="124460" y="5256034"/>
                  </a:lnTo>
                  <a:cubicBezTo>
                    <a:pt x="55880" y="5256034"/>
                    <a:pt x="0" y="5200154"/>
                    <a:pt x="0" y="51315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5131574"/>
                  </a:lnTo>
                  <a:cubicBezTo>
                    <a:pt x="3924555" y="5200154"/>
                    <a:pt x="3868675" y="5256034"/>
                    <a:pt x="3800095" y="5256034"/>
                  </a:cubicBezTo>
                  <a:close/>
                </a:path>
              </a:pathLst>
            </a:custGeom>
            <a:solidFill>
              <a:srgbClr val="2B61A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grpSp>
        <p:nvGrpSpPr>
          <p:cNvPr id="124" name="Group 6"/>
          <p:cNvGrpSpPr/>
          <p:nvPr/>
        </p:nvGrpSpPr>
        <p:grpSpPr>
          <a:xfrm>
            <a:off x="1097280" y="3958560"/>
            <a:ext cx="683640" cy="692280"/>
            <a:chOff x="1097280" y="3958560"/>
            <a:chExt cx="683640" cy="692280"/>
          </a:xfrm>
        </p:grpSpPr>
        <p:sp>
          <p:nvSpPr>
            <p:cNvPr id="125" name="Freeform 7"/>
            <p:cNvSpPr/>
            <p:nvPr/>
          </p:nvSpPr>
          <p:spPr>
            <a:xfrm>
              <a:off x="1097280" y="3958560"/>
              <a:ext cx="683640" cy="692280"/>
            </a:xfrm>
            <a:custGeom>
              <a:avLst/>
              <a:gdLst/>
              <a:ahLst/>
              <a:cxnLst/>
              <a:rect l="l" t="t" r="r" b="b"/>
              <a:pathLst>
                <a:path w="3924555" h="5256034">
                  <a:moveTo>
                    <a:pt x="3800095" y="5256034"/>
                  </a:moveTo>
                  <a:lnTo>
                    <a:pt x="124460" y="5256034"/>
                  </a:lnTo>
                  <a:cubicBezTo>
                    <a:pt x="55880" y="5256034"/>
                    <a:pt x="0" y="5200154"/>
                    <a:pt x="0" y="51315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5131574"/>
                  </a:lnTo>
                  <a:cubicBezTo>
                    <a:pt x="3924555" y="5200154"/>
                    <a:pt x="3868675" y="5256034"/>
                    <a:pt x="3800095" y="5256034"/>
                  </a:cubicBezTo>
                  <a:close/>
                </a:path>
              </a:pathLst>
            </a:custGeom>
            <a:solidFill>
              <a:srgbClr val="2B61A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grpSp>
        <p:nvGrpSpPr>
          <p:cNvPr id="126" name="Group 6"/>
          <p:cNvGrpSpPr/>
          <p:nvPr/>
        </p:nvGrpSpPr>
        <p:grpSpPr>
          <a:xfrm>
            <a:off x="1097280" y="4918320"/>
            <a:ext cx="683640" cy="692280"/>
            <a:chOff x="1097280" y="4918320"/>
            <a:chExt cx="683640" cy="692280"/>
          </a:xfrm>
        </p:grpSpPr>
        <p:sp>
          <p:nvSpPr>
            <p:cNvPr id="127" name="Freeform 7"/>
            <p:cNvSpPr/>
            <p:nvPr/>
          </p:nvSpPr>
          <p:spPr>
            <a:xfrm>
              <a:off x="1097280" y="4918320"/>
              <a:ext cx="683640" cy="692280"/>
            </a:xfrm>
            <a:custGeom>
              <a:avLst/>
              <a:gdLst/>
              <a:ahLst/>
              <a:cxnLst/>
              <a:rect l="l" t="t" r="r" b="b"/>
              <a:pathLst>
                <a:path w="3924555" h="5256034">
                  <a:moveTo>
                    <a:pt x="3800095" y="5256034"/>
                  </a:moveTo>
                  <a:lnTo>
                    <a:pt x="124460" y="5256034"/>
                  </a:lnTo>
                  <a:cubicBezTo>
                    <a:pt x="55880" y="5256034"/>
                    <a:pt x="0" y="5200154"/>
                    <a:pt x="0" y="51315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5131574"/>
                  </a:lnTo>
                  <a:cubicBezTo>
                    <a:pt x="3924555" y="5200154"/>
                    <a:pt x="3868675" y="5256034"/>
                    <a:pt x="3800095" y="5256034"/>
                  </a:cubicBezTo>
                  <a:close/>
                </a:path>
              </a:pathLst>
            </a:custGeom>
            <a:solidFill>
              <a:srgbClr val="2B61A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28" name="Freeform 13"/>
          <p:cNvSpPr/>
          <p:nvPr/>
        </p:nvSpPr>
        <p:spPr>
          <a:xfrm>
            <a:off x="1266120" y="2064600"/>
            <a:ext cx="356040" cy="555840"/>
          </a:xfrm>
          <a:custGeom>
            <a:avLst/>
            <a:gdLst/>
            <a:ahLst/>
            <a:cxnLst/>
            <a:rect l="l" t="t" r="r" b="b"/>
            <a:pathLst>
              <a:path w="803151" h="1162455">
                <a:moveTo>
                  <a:pt x="0" y="0"/>
                </a:moveTo>
                <a:lnTo>
                  <a:pt x="803151" y="0"/>
                </a:lnTo>
                <a:lnTo>
                  <a:pt x="803151" y="1162455"/>
                </a:lnTo>
                <a:lnTo>
                  <a:pt x="0" y="11624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29" name="Freeform 14"/>
          <p:cNvSpPr/>
          <p:nvPr/>
        </p:nvSpPr>
        <p:spPr>
          <a:xfrm>
            <a:off x="1199520" y="3038040"/>
            <a:ext cx="463320" cy="577440"/>
          </a:xfrm>
          <a:custGeom>
            <a:avLst/>
            <a:gdLst/>
            <a:ahLst/>
            <a:cxnLst/>
            <a:rect l="l" t="t" r="r" b="b"/>
            <a:pathLst>
              <a:path w="1066155" h="1477041">
                <a:moveTo>
                  <a:pt x="0" y="0"/>
                </a:moveTo>
                <a:lnTo>
                  <a:pt x="1066155" y="0"/>
                </a:lnTo>
                <a:lnTo>
                  <a:pt x="1066155" y="1477041"/>
                </a:lnTo>
                <a:lnTo>
                  <a:pt x="0" y="147704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30" name="Freeform 15"/>
          <p:cNvSpPr/>
          <p:nvPr/>
        </p:nvSpPr>
        <p:spPr>
          <a:xfrm>
            <a:off x="1188360" y="4054680"/>
            <a:ext cx="501480" cy="499680"/>
          </a:xfrm>
          <a:custGeom>
            <a:avLst/>
            <a:gdLst/>
            <a:ahLst/>
            <a:cxnLst/>
            <a:rect l="l" t="t" r="r" b="b"/>
            <a:pathLst>
              <a:path w="923824" h="923824">
                <a:moveTo>
                  <a:pt x="0" y="0"/>
                </a:moveTo>
                <a:lnTo>
                  <a:pt x="923824" y="0"/>
                </a:lnTo>
                <a:lnTo>
                  <a:pt x="923824" y="923824"/>
                </a:lnTo>
                <a:lnTo>
                  <a:pt x="0" y="92382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31" name="Freeform 18"/>
          <p:cNvSpPr/>
          <p:nvPr/>
        </p:nvSpPr>
        <p:spPr>
          <a:xfrm>
            <a:off x="1122120" y="4935600"/>
            <a:ext cx="630000" cy="624600"/>
          </a:xfrm>
          <a:custGeom>
            <a:avLst/>
            <a:gdLst/>
            <a:ahLst/>
            <a:cxnLst/>
            <a:rect l="l" t="t" r="r" b="b"/>
            <a:pathLst>
              <a:path w="1105895" h="1043563">
                <a:moveTo>
                  <a:pt x="0" y="0"/>
                </a:moveTo>
                <a:lnTo>
                  <a:pt x="1105895" y="0"/>
                </a:lnTo>
                <a:lnTo>
                  <a:pt x="1105895" y="1043562"/>
                </a:lnTo>
                <a:lnTo>
                  <a:pt x="0" y="104356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4800" b="1" strike="noStrike" spc="-52">
                <a:solidFill>
                  <a:srgbClr val="404040"/>
                </a:solidFill>
                <a:latin typeface="Calibri"/>
                <a:ea typeface="DejaVu Sans"/>
              </a:rPr>
              <a:t>Risultati – ricomparsa di </a:t>
            </a:r>
            <a:r>
              <a:rPr lang="it-IT" sz="4800" b="1" i="1" strike="noStrike" spc="-52">
                <a:solidFill>
                  <a:srgbClr val="404040"/>
                </a:solidFill>
                <a:latin typeface="Calibri"/>
                <a:ea typeface="DejaVu Sans"/>
              </a:rPr>
              <a:t>grazing</a:t>
            </a:r>
            <a:endParaRPr lang="it-IT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CasellaDiTesto 3"/>
          <p:cNvSpPr/>
          <p:nvPr/>
        </p:nvSpPr>
        <p:spPr>
          <a:xfrm>
            <a:off x="4239621" y="4512008"/>
            <a:ext cx="3712758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pazienti che hanno ripreso a piluccare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pazienti che non hanno ripreso a piluccare</a:t>
            </a:r>
            <a:endParaRPr lang="it-IT" sz="1600" b="0" strike="noStrike" spc="-1" dirty="0">
              <a:latin typeface="Arial"/>
            </a:endParaRPr>
          </a:p>
        </p:txBody>
      </p:sp>
      <p:grpSp>
        <p:nvGrpSpPr>
          <p:cNvPr id="134" name="Group 9"/>
          <p:cNvGrpSpPr/>
          <p:nvPr/>
        </p:nvGrpSpPr>
        <p:grpSpPr>
          <a:xfrm>
            <a:off x="4531320" y="2028600"/>
            <a:ext cx="3129120" cy="2219400"/>
            <a:chOff x="4531320" y="2028600"/>
            <a:chExt cx="3129120" cy="2219400"/>
          </a:xfrm>
        </p:grpSpPr>
        <p:sp>
          <p:nvSpPr>
            <p:cNvPr id="135" name="Freeform 10"/>
            <p:cNvSpPr/>
            <p:nvPr/>
          </p:nvSpPr>
          <p:spPr>
            <a:xfrm>
              <a:off x="7154640" y="2028600"/>
              <a:ext cx="450360" cy="956880"/>
            </a:xfrm>
            <a:custGeom>
              <a:avLst/>
              <a:gdLst/>
              <a:ahLst/>
              <a:cxnLst/>
              <a:rect l="l" t="t" r="r" b="b"/>
              <a:pathLst>
                <a:path w="897075" h="2038808">
                  <a:moveTo>
                    <a:pt x="0" y="0"/>
                  </a:moveTo>
                  <a:lnTo>
                    <a:pt x="897075" y="0"/>
                  </a:lnTo>
                  <a:lnTo>
                    <a:pt x="897075" y="2038808"/>
                  </a:lnTo>
                  <a:lnTo>
                    <a:pt x="0" y="203880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36" name="Freeform 11"/>
            <p:cNvSpPr/>
            <p:nvPr/>
          </p:nvSpPr>
          <p:spPr>
            <a:xfrm>
              <a:off x="6498720" y="2028600"/>
              <a:ext cx="450360" cy="956880"/>
            </a:xfrm>
            <a:custGeom>
              <a:avLst/>
              <a:gdLst/>
              <a:ahLst/>
              <a:cxnLst/>
              <a:rect l="l" t="t" r="r" b="b"/>
              <a:pathLst>
                <a:path w="897075" h="2038808">
                  <a:moveTo>
                    <a:pt x="0" y="0"/>
                  </a:moveTo>
                  <a:lnTo>
                    <a:pt x="897076" y="0"/>
                  </a:lnTo>
                  <a:lnTo>
                    <a:pt x="897076" y="2038808"/>
                  </a:lnTo>
                  <a:lnTo>
                    <a:pt x="0" y="203880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37" name="Freeform 12"/>
            <p:cNvSpPr/>
            <p:nvPr/>
          </p:nvSpPr>
          <p:spPr>
            <a:xfrm>
              <a:off x="5843160" y="2028600"/>
              <a:ext cx="450360" cy="956880"/>
            </a:xfrm>
            <a:custGeom>
              <a:avLst/>
              <a:gdLst/>
              <a:ahLst/>
              <a:cxnLst/>
              <a:rect l="l" t="t" r="r" b="b"/>
              <a:pathLst>
                <a:path w="897075" h="2038808">
                  <a:moveTo>
                    <a:pt x="0" y="0"/>
                  </a:moveTo>
                  <a:lnTo>
                    <a:pt x="897075" y="0"/>
                  </a:lnTo>
                  <a:lnTo>
                    <a:pt x="897075" y="2038808"/>
                  </a:lnTo>
                  <a:lnTo>
                    <a:pt x="0" y="203880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38" name="Freeform 13"/>
            <p:cNvSpPr/>
            <p:nvPr/>
          </p:nvSpPr>
          <p:spPr>
            <a:xfrm>
              <a:off x="5187240" y="2028600"/>
              <a:ext cx="450360" cy="956880"/>
            </a:xfrm>
            <a:custGeom>
              <a:avLst/>
              <a:gdLst/>
              <a:ahLst/>
              <a:cxnLst/>
              <a:rect l="l" t="t" r="r" b="b"/>
              <a:pathLst>
                <a:path w="897075" h="2038808">
                  <a:moveTo>
                    <a:pt x="0" y="0"/>
                  </a:moveTo>
                  <a:lnTo>
                    <a:pt x="897076" y="0"/>
                  </a:lnTo>
                  <a:lnTo>
                    <a:pt x="897076" y="2038808"/>
                  </a:lnTo>
                  <a:lnTo>
                    <a:pt x="0" y="203880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39" name="Freeform 14"/>
            <p:cNvSpPr/>
            <p:nvPr/>
          </p:nvSpPr>
          <p:spPr>
            <a:xfrm>
              <a:off x="4531320" y="2028600"/>
              <a:ext cx="450360" cy="956880"/>
            </a:xfrm>
            <a:custGeom>
              <a:avLst/>
              <a:gdLst/>
              <a:ahLst/>
              <a:cxnLst/>
              <a:rect l="l" t="t" r="r" b="b"/>
              <a:pathLst>
                <a:path w="897075" h="2038808">
                  <a:moveTo>
                    <a:pt x="0" y="0"/>
                  </a:moveTo>
                  <a:lnTo>
                    <a:pt x="897075" y="0"/>
                  </a:lnTo>
                  <a:lnTo>
                    <a:pt x="897075" y="2038808"/>
                  </a:lnTo>
                  <a:lnTo>
                    <a:pt x="0" y="203880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40" name="Freeform 15"/>
            <p:cNvSpPr/>
            <p:nvPr/>
          </p:nvSpPr>
          <p:spPr>
            <a:xfrm>
              <a:off x="7210080" y="3291120"/>
              <a:ext cx="450360" cy="956880"/>
            </a:xfrm>
            <a:custGeom>
              <a:avLst/>
              <a:gdLst/>
              <a:ahLst/>
              <a:cxnLst/>
              <a:rect l="l" t="t" r="r" b="b"/>
              <a:pathLst>
                <a:path w="897075" h="2038808">
                  <a:moveTo>
                    <a:pt x="0" y="0"/>
                  </a:moveTo>
                  <a:lnTo>
                    <a:pt x="897076" y="0"/>
                  </a:lnTo>
                  <a:lnTo>
                    <a:pt x="897076" y="2038808"/>
                  </a:lnTo>
                  <a:lnTo>
                    <a:pt x="0" y="203880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41" name="Freeform 16"/>
            <p:cNvSpPr/>
            <p:nvPr/>
          </p:nvSpPr>
          <p:spPr>
            <a:xfrm>
              <a:off x="6535080" y="3291120"/>
              <a:ext cx="450360" cy="956880"/>
            </a:xfrm>
            <a:custGeom>
              <a:avLst/>
              <a:gdLst/>
              <a:ahLst/>
              <a:cxnLst/>
              <a:rect l="l" t="t" r="r" b="b"/>
              <a:pathLst>
                <a:path w="897075" h="2038808">
                  <a:moveTo>
                    <a:pt x="0" y="0"/>
                  </a:moveTo>
                  <a:lnTo>
                    <a:pt x="897075" y="0"/>
                  </a:lnTo>
                  <a:lnTo>
                    <a:pt x="897075" y="2038808"/>
                  </a:lnTo>
                  <a:lnTo>
                    <a:pt x="0" y="203880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42" name="Freeform 17"/>
            <p:cNvSpPr/>
            <p:nvPr/>
          </p:nvSpPr>
          <p:spPr>
            <a:xfrm>
              <a:off x="5187240" y="3291120"/>
              <a:ext cx="450360" cy="956880"/>
            </a:xfrm>
            <a:custGeom>
              <a:avLst/>
              <a:gdLst/>
              <a:ahLst/>
              <a:cxnLst/>
              <a:rect l="l" t="t" r="r" b="b"/>
              <a:pathLst>
                <a:path w="897075" h="2038808">
                  <a:moveTo>
                    <a:pt x="0" y="0"/>
                  </a:moveTo>
                  <a:lnTo>
                    <a:pt x="897076" y="0"/>
                  </a:lnTo>
                  <a:lnTo>
                    <a:pt x="897076" y="2038808"/>
                  </a:lnTo>
                  <a:lnTo>
                    <a:pt x="0" y="203880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43" name="Freeform 18"/>
            <p:cNvSpPr/>
            <p:nvPr/>
          </p:nvSpPr>
          <p:spPr>
            <a:xfrm>
              <a:off x="4552560" y="3291120"/>
              <a:ext cx="450360" cy="956880"/>
            </a:xfrm>
            <a:custGeom>
              <a:avLst/>
              <a:gdLst/>
              <a:ahLst/>
              <a:cxnLst/>
              <a:rect l="l" t="t" r="r" b="b"/>
              <a:pathLst>
                <a:path w="897075" h="2038808">
                  <a:moveTo>
                    <a:pt x="0" y="0"/>
                  </a:moveTo>
                  <a:lnTo>
                    <a:pt x="897075" y="0"/>
                  </a:lnTo>
                  <a:lnTo>
                    <a:pt x="897075" y="2038808"/>
                  </a:lnTo>
                  <a:lnTo>
                    <a:pt x="0" y="203880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44" name="Freeform 19"/>
            <p:cNvSpPr/>
            <p:nvPr/>
          </p:nvSpPr>
          <p:spPr>
            <a:xfrm>
              <a:off x="5860440" y="3291120"/>
              <a:ext cx="450360" cy="956880"/>
            </a:xfrm>
            <a:custGeom>
              <a:avLst/>
              <a:gdLst/>
              <a:ahLst/>
              <a:cxnLst/>
              <a:rect l="l" t="t" r="r" b="b"/>
              <a:pathLst>
                <a:path w="897075" h="2038808">
                  <a:moveTo>
                    <a:pt x="0" y="0"/>
                  </a:moveTo>
                  <a:lnTo>
                    <a:pt x="897075" y="0"/>
                  </a:lnTo>
                  <a:lnTo>
                    <a:pt x="897075" y="2038808"/>
                  </a:lnTo>
                  <a:lnTo>
                    <a:pt x="0" y="203880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45" name="Freeform 31"/>
          <p:cNvSpPr/>
          <p:nvPr/>
        </p:nvSpPr>
        <p:spPr>
          <a:xfrm>
            <a:off x="3830146" y="4512008"/>
            <a:ext cx="301320" cy="301320"/>
          </a:xfrm>
          <a:custGeom>
            <a:avLst/>
            <a:gdLst/>
            <a:ahLst/>
            <a:cxnLst/>
            <a:rect l="l" t="t" r="r" b="b"/>
            <a:pathLst>
              <a:path w="302300" h="302300">
                <a:moveTo>
                  <a:pt x="0" y="0"/>
                </a:moveTo>
                <a:lnTo>
                  <a:pt x="302300" y="0"/>
                </a:lnTo>
                <a:lnTo>
                  <a:pt x="302300" y="302300"/>
                </a:lnTo>
                <a:lnTo>
                  <a:pt x="0" y="302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46" name="Freeform 32"/>
          <p:cNvSpPr/>
          <p:nvPr/>
        </p:nvSpPr>
        <p:spPr>
          <a:xfrm>
            <a:off x="3830146" y="5022128"/>
            <a:ext cx="301320" cy="301320"/>
          </a:xfrm>
          <a:custGeom>
            <a:avLst/>
            <a:gdLst/>
            <a:ahLst/>
            <a:cxnLst/>
            <a:rect l="l" t="t" r="r" b="b"/>
            <a:pathLst>
              <a:path w="302300" h="302300">
                <a:moveTo>
                  <a:pt x="0" y="0"/>
                </a:moveTo>
                <a:lnTo>
                  <a:pt x="302300" y="0"/>
                </a:lnTo>
                <a:lnTo>
                  <a:pt x="302300" y="302300"/>
                </a:lnTo>
                <a:lnTo>
                  <a:pt x="0" y="302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47" name="CasellaDiTesto 22"/>
          <p:cNvSpPr/>
          <p:nvPr/>
        </p:nvSpPr>
        <p:spPr>
          <a:xfrm>
            <a:off x="3053880" y="5605560"/>
            <a:ext cx="62960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Tempo di ricomparsa di </a:t>
            </a:r>
            <a:r>
              <a:rPr lang="it-IT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grazing: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da 6 mesi post-intervento</a:t>
            </a:r>
            <a:endParaRPr lang="it-IT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4800" b="1" strike="noStrike" spc="-52" dirty="0">
                <a:solidFill>
                  <a:srgbClr val="404040"/>
                </a:solidFill>
                <a:latin typeface="Calibri"/>
                <a:ea typeface="DejaVu Sans"/>
              </a:rPr>
              <a:t>Risultati – </a:t>
            </a:r>
            <a:r>
              <a:rPr lang="it-IT" sz="4800" b="1" spc="-52" dirty="0">
                <a:solidFill>
                  <a:srgbClr val="404040"/>
                </a:solidFill>
                <a:latin typeface="Calibri"/>
                <a:ea typeface="DejaVu Sans"/>
              </a:rPr>
              <a:t>andamento ponderale</a:t>
            </a:r>
            <a:endParaRPr lang="it-IT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CasellaDiTesto 2"/>
          <p:cNvSpPr/>
          <p:nvPr/>
        </p:nvSpPr>
        <p:spPr>
          <a:xfrm>
            <a:off x="1097279" y="5000749"/>
            <a:ext cx="1036152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Segoe UI"/>
              </a:rPr>
              <a:t>Il 67% dei pazienti reclutati ha ripreso peso rispetto al nadir con un aumento ponderale medio del 5% (WR </a:t>
            </a:r>
            <a:r>
              <a:rPr lang="it-IT" sz="1800" b="1" strike="noStrike" spc="-1" dirty="0">
                <a:solidFill>
                  <a:srgbClr val="000000"/>
                </a:solidFill>
                <a:latin typeface="Calibri"/>
                <a:ea typeface="Segoe UI"/>
              </a:rPr>
              <a:t>non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Segoe UI"/>
              </a:rPr>
              <a:t> clinicamente rilevante) senza evidenza statisticamente significativa tra SG (72%) e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 RYGBP (64%)</a:t>
            </a:r>
            <a:endParaRPr lang="it-IT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Segoe UI"/>
              </a:rPr>
              <a:t>TWL: 33,2%; EWL: 79,1% (calo ponderale soddisfacente poiché EWL &gt; 50%)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51" name="CasellaDiTesto 105"/>
          <p:cNvSpPr/>
          <p:nvPr/>
        </p:nvSpPr>
        <p:spPr>
          <a:xfrm>
            <a:off x="1097280" y="2542172"/>
            <a:ext cx="25452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Segoe UI"/>
              </a:rPr>
              <a:t>il 78% dei pazienti con </a:t>
            </a:r>
            <a:r>
              <a:rPr lang="it-IT" sz="1800" b="0" i="1" strike="noStrike" spc="-1" dirty="0">
                <a:solidFill>
                  <a:srgbClr val="000000"/>
                </a:solidFill>
                <a:latin typeface="Calibri"/>
                <a:ea typeface="Segoe UI"/>
              </a:rPr>
              <a:t>grazing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Segoe UI"/>
              </a:rPr>
              <a:t> ha aumentato il peso rispetto al nadir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52" name="CasellaDiTesto 107"/>
          <p:cNvSpPr/>
          <p:nvPr/>
        </p:nvSpPr>
        <p:spPr>
          <a:xfrm>
            <a:off x="8774882" y="3464048"/>
            <a:ext cx="25650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Segoe UI"/>
              </a:rPr>
              <a:t>il 50% dei pazienti senza </a:t>
            </a:r>
            <a:r>
              <a:rPr lang="it-IT" sz="1800" b="0" i="1" strike="noStrike" spc="-1" dirty="0">
                <a:solidFill>
                  <a:srgbClr val="000000"/>
                </a:solidFill>
                <a:latin typeface="Calibri"/>
                <a:ea typeface="Segoe UI"/>
              </a:rPr>
              <a:t>grazing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Segoe UI"/>
              </a:rPr>
              <a:t> ha aumentato il peso rispetto al nadir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8E39B24-DD00-BFB9-635F-C2A5E8A4935B}"/>
              </a:ext>
            </a:extLst>
          </p:cNvPr>
          <p:cNvSpPr txBox="1"/>
          <p:nvPr/>
        </p:nvSpPr>
        <p:spPr>
          <a:xfrm>
            <a:off x="4675050" y="4629848"/>
            <a:ext cx="320597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>
            <a:defPPr>
              <a:defRPr lang="it-IT"/>
            </a:defPPr>
            <a:lvl1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defRPr b="0" strike="noStrike" spc="-1">
                <a:solidFill>
                  <a:srgbClr val="000000"/>
                </a:solidFill>
                <a:latin typeface="Calibri"/>
                <a:ea typeface="Segoe UI"/>
              </a:defRPr>
            </a:lvl1pPr>
          </a:lstStyle>
          <a:p>
            <a:pPr marL="0" indent="0">
              <a:buNone/>
            </a:pPr>
            <a:r>
              <a:rPr lang="it-IT" sz="1600" dirty="0"/>
              <a:t>Pazienti che hanno ripreso peso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EABE4F5D-7ED9-3810-895F-808C9A56D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197" y="1787663"/>
            <a:ext cx="4993685" cy="2808384"/>
          </a:xfrm>
          <a:prstGeom prst="rect">
            <a:avLst/>
          </a:prstGeom>
        </p:spPr>
      </p:pic>
      <p:sp>
        <p:nvSpPr>
          <p:cNvPr id="35" name="Freeform 12">
            <a:extLst>
              <a:ext uri="{FF2B5EF4-FFF2-40B4-BE49-F238E27FC236}">
                <a16:creationId xmlns:a16="http://schemas.microsoft.com/office/drawing/2014/main" id="{C1C70FE2-B137-815A-A74E-E4450E401525}"/>
              </a:ext>
            </a:extLst>
          </p:cNvPr>
          <p:cNvSpPr/>
          <p:nvPr/>
        </p:nvSpPr>
        <p:spPr>
          <a:xfrm>
            <a:off x="4372750" y="4629848"/>
            <a:ext cx="302300" cy="302300"/>
          </a:xfrm>
          <a:custGeom>
            <a:avLst/>
            <a:gdLst/>
            <a:ahLst/>
            <a:cxnLst/>
            <a:rect l="l" t="t" r="r" b="b"/>
            <a:pathLst>
              <a:path w="302300" h="302300">
                <a:moveTo>
                  <a:pt x="0" y="0"/>
                </a:moveTo>
                <a:lnTo>
                  <a:pt x="302300" y="0"/>
                </a:lnTo>
                <a:lnTo>
                  <a:pt x="302300" y="302300"/>
                </a:lnTo>
                <a:lnTo>
                  <a:pt x="0" y="302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4800" b="1" strike="noStrike" spc="-52">
                <a:solidFill>
                  <a:srgbClr val="404040"/>
                </a:solidFill>
                <a:latin typeface="Calibri"/>
                <a:ea typeface="DejaVu Sans"/>
              </a:rPr>
              <a:t>Risultati – drop-out</a:t>
            </a:r>
            <a:endParaRPr lang="it-IT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CasellaDiTesto 1"/>
          <p:cNvSpPr/>
          <p:nvPr/>
        </p:nvSpPr>
        <p:spPr>
          <a:xfrm>
            <a:off x="1981440" y="5328000"/>
            <a:ext cx="8228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Segoe UI"/>
              </a:rPr>
              <a:t>Il 42% dei pazienti reclutati ha abbandonato il follow-up entro 2 anni dall’intervento</a:t>
            </a:r>
            <a:endParaRPr lang="it-IT" sz="1800" b="0" strike="noStrike" spc="-1" dirty="0">
              <a:latin typeface="Arial"/>
            </a:endParaRPr>
          </a:p>
        </p:txBody>
      </p:sp>
      <p:graphicFrame>
        <p:nvGraphicFramePr>
          <p:cNvPr id="155" name="Grafico 7"/>
          <p:cNvGraphicFramePr/>
          <p:nvPr>
            <p:extLst>
              <p:ext uri="{D42A27DB-BD31-4B8C-83A1-F6EECF244321}">
                <p14:modId xmlns:p14="http://schemas.microsoft.com/office/powerpoint/2010/main" val="2639470961"/>
              </p:ext>
            </p:extLst>
          </p:nvPr>
        </p:nvGraphicFramePr>
        <p:xfrm>
          <a:off x="2995200" y="1879920"/>
          <a:ext cx="6201360" cy="330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4800" b="1" strike="noStrike" spc="-52" dirty="0">
                <a:solidFill>
                  <a:srgbClr val="404040"/>
                </a:solidFill>
                <a:latin typeface="Calibri"/>
                <a:ea typeface="DejaVu Sans"/>
              </a:rPr>
              <a:t>Limiti dello studio</a:t>
            </a:r>
            <a:endParaRPr lang="it-IT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Rectangle 4"/>
          <p:cNvSpPr/>
          <p:nvPr/>
        </p:nvSpPr>
        <p:spPr>
          <a:xfrm>
            <a:off x="1946520" y="2196868"/>
            <a:ext cx="9016200" cy="3691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Breve Follow-up Temporale:</a:t>
            </a:r>
            <a:r>
              <a:rPr lang="it-IT" sz="1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analisi limitata a soli </a:t>
            </a:r>
            <a:r>
              <a:rPr lang="it-IT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 anni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Disegno Monocentrico: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il campione è </a:t>
            </a:r>
            <a:r>
              <a:rPr lang="it-IT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piccolo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(n=67) e non rappresentativo dell'intera popolazione bariatrica.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Nessun Gruppo di Controllo:</a:t>
            </a:r>
            <a:r>
              <a:rPr lang="it-IT" sz="1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mancanza di un gruppo di confronto (pazienti senza </a:t>
            </a:r>
            <a:r>
              <a:rPr lang="it-IT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grazing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Rischio di </a:t>
            </a:r>
            <a:r>
              <a:rPr lang="it-IT" sz="18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Bias</a:t>
            </a:r>
            <a:r>
              <a:rPr lang="it-IT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:</a:t>
            </a:r>
            <a:r>
              <a:rPr lang="it-IT" sz="1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l'assenza di uno strumento standardizzato per la definizione di </a:t>
            </a:r>
            <a:r>
              <a:rPr lang="it-IT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grazing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espone a un potenziale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bias</a:t>
            </a:r>
            <a:r>
              <a:rPr lang="it-IT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di classificazione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</p:txBody>
      </p:sp>
      <p:grpSp>
        <p:nvGrpSpPr>
          <p:cNvPr id="158" name="Group 6"/>
          <p:cNvGrpSpPr/>
          <p:nvPr/>
        </p:nvGrpSpPr>
        <p:grpSpPr>
          <a:xfrm>
            <a:off x="1100520" y="2015280"/>
            <a:ext cx="683640" cy="692280"/>
            <a:chOff x="1100520" y="2015280"/>
            <a:chExt cx="683640" cy="692280"/>
          </a:xfrm>
        </p:grpSpPr>
        <p:sp>
          <p:nvSpPr>
            <p:cNvPr id="159" name="Freeform 7"/>
            <p:cNvSpPr/>
            <p:nvPr/>
          </p:nvSpPr>
          <p:spPr>
            <a:xfrm>
              <a:off x="1100520" y="2015280"/>
              <a:ext cx="683640" cy="692280"/>
            </a:xfrm>
            <a:custGeom>
              <a:avLst/>
              <a:gdLst/>
              <a:ahLst/>
              <a:cxnLst/>
              <a:rect l="l" t="t" r="r" b="b"/>
              <a:pathLst>
                <a:path w="3924555" h="5256034">
                  <a:moveTo>
                    <a:pt x="3800095" y="5256034"/>
                  </a:moveTo>
                  <a:lnTo>
                    <a:pt x="124460" y="5256034"/>
                  </a:lnTo>
                  <a:cubicBezTo>
                    <a:pt x="55880" y="5256034"/>
                    <a:pt x="0" y="5200154"/>
                    <a:pt x="0" y="51315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5131574"/>
                  </a:lnTo>
                  <a:cubicBezTo>
                    <a:pt x="3924555" y="5200154"/>
                    <a:pt x="3868675" y="5256034"/>
                    <a:pt x="3800095" y="5256034"/>
                  </a:cubicBezTo>
                  <a:close/>
                </a:path>
              </a:pathLst>
            </a:custGeom>
            <a:solidFill>
              <a:srgbClr val="2B61A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grpSp>
        <p:nvGrpSpPr>
          <p:cNvPr id="160" name="Group 6"/>
          <p:cNvGrpSpPr/>
          <p:nvPr/>
        </p:nvGrpSpPr>
        <p:grpSpPr>
          <a:xfrm>
            <a:off x="1097280" y="2981160"/>
            <a:ext cx="683640" cy="692280"/>
            <a:chOff x="1097280" y="2981160"/>
            <a:chExt cx="683640" cy="692280"/>
          </a:xfrm>
        </p:grpSpPr>
        <p:sp>
          <p:nvSpPr>
            <p:cNvPr id="161" name="Freeform 7"/>
            <p:cNvSpPr/>
            <p:nvPr/>
          </p:nvSpPr>
          <p:spPr>
            <a:xfrm>
              <a:off x="1097280" y="2981160"/>
              <a:ext cx="683640" cy="692280"/>
            </a:xfrm>
            <a:custGeom>
              <a:avLst/>
              <a:gdLst/>
              <a:ahLst/>
              <a:cxnLst/>
              <a:rect l="l" t="t" r="r" b="b"/>
              <a:pathLst>
                <a:path w="3924555" h="5256034">
                  <a:moveTo>
                    <a:pt x="3800095" y="5256034"/>
                  </a:moveTo>
                  <a:lnTo>
                    <a:pt x="124460" y="5256034"/>
                  </a:lnTo>
                  <a:cubicBezTo>
                    <a:pt x="55880" y="5256034"/>
                    <a:pt x="0" y="5200154"/>
                    <a:pt x="0" y="51315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5131574"/>
                  </a:lnTo>
                  <a:cubicBezTo>
                    <a:pt x="3924555" y="5200154"/>
                    <a:pt x="3868675" y="5256034"/>
                    <a:pt x="3800095" y="5256034"/>
                  </a:cubicBezTo>
                  <a:close/>
                </a:path>
              </a:pathLst>
            </a:custGeom>
            <a:solidFill>
              <a:srgbClr val="2B61A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grpSp>
        <p:nvGrpSpPr>
          <p:cNvPr id="162" name="Group 6"/>
          <p:cNvGrpSpPr/>
          <p:nvPr/>
        </p:nvGrpSpPr>
        <p:grpSpPr>
          <a:xfrm>
            <a:off x="1097280" y="3958560"/>
            <a:ext cx="683640" cy="692280"/>
            <a:chOff x="1097280" y="3958560"/>
            <a:chExt cx="683640" cy="692280"/>
          </a:xfrm>
        </p:grpSpPr>
        <p:sp>
          <p:nvSpPr>
            <p:cNvPr id="163" name="Freeform 7"/>
            <p:cNvSpPr/>
            <p:nvPr/>
          </p:nvSpPr>
          <p:spPr>
            <a:xfrm>
              <a:off x="1097280" y="3958560"/>
              <a:ext cx="683640" cy="692280"/>
            </a:xfrm>
            <a:custGeom>
              <a:avLst/>
              <a:gdLst/>
              <a:ahLst/>
              <a:cxnLst/>
              <a:rect l="l" t="t" r="r" b="b"/>
              <a:pathLst>
                <a:path w="3924555" h="5256034">
                  <a:moveTo>
                    <a:pt x="3800095" y="5256034"/>
                  </a:moveTo>
                  <a:lnTo>
                    <a:pt x="124460" y="5256034"/>
                  </a:lnTo>
                  <a:cubicBezTo>
                    <a:pt x="55880" y="5256034"/>
                    <a:pt x="0" y="5200154"/>
                    <a:pt x="0" y="51315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5131574"/>
                  </a:lnTo>
                  <a:cubicBezTo>
                    <a:pt x="3924555" y="5200154"/>
                    <a:pt x="3868675" y="5256034"/>
                    <a:pt x="3800095" y="5256034"/>
                  </a:cubicBezTo>
                  <a:close/>
                </a:path>
              </a:pathLst>
            </a:custGeom>
            <a:solidFill>
              <a:srgbClr val="2B61A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grpSp>
        <p:nvGrpSpPr>
          <p:cNvPr id="164" name="Group 6"/>
          <p:cNvGrpSpPr/>
          <p:nvPr/>
        </p:nvGrpSpPr>
        <p:grpSpPr>
          <a:xfrm>
            <a:off x="1097280" y="4918320"/>
            <a:ext cx="683640" cy="692280"/>
            <a:chOff x="1097280" y="4918320"/>
            <a:chExt cx="683640" cy="692280"/>
          </a:xfrm>
        </p:grpSpPr>
        <p:sp>
          <p:nvSpPr>
            <p:cNvPr id="165" name="Freeform 7"/>
            <p:cNvSpPr/>
            <p:nvPr/>
          </p:nvSpPr>
          <p:spPr>
            <a:xfrm>
              <a:off x="1097280" y="4918320"/>
              <a:ext cx="683640" cy="692280"/>
            </a:xfrm>
            <a:custGeom>
              <a:avLst/>
              <a:gdLst/>
              <a:ahLst/>
              <a:cxnLst/>
              <a:rect l="l" t="t" r="r" b="b"/>
              <a:pathLst>
                <a:path w="3924555" h="5256034">
                  <a:moveTo>
                    <a:pt x="3800095" y="5256034"/>
                  </a:moveTo>
                  <a:lnTo>
                    <a:pt x="124460" y="5256034"/>
                  </a:lnTo>
                  <a:cubicBezTo>
                    <a:pt x="55880" y="5256034"/>
                    <a:pt x="0" y="5200154"/>
                    <a:pt x="0" y="51315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5131574"/>
                  </a:lnTo>
                  <a:cubicBezTo>
                    <a:pt x="3924555" y="5200154"/>
                    <a:pt x="3868675" y="5256034"/>
                    <a:pt x="3800095" y="5256034"/>
                  </a:cubicBezTo>
                  <a:close/>
                </a:path>
              </a:pathLst>
            </a:custGeom>
            <a:solidFill>
              <a:srgbClr val="2B61A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66" name="Freeform 15"/>
          <p:cNvSpPr/>
          <p:nvPr/>
        </p:nvSpPr>
        <p:spPr>
          <a:xfrm>
            <a:off x="1119960" y="2094840"/>
            <a:ext cx="598680" cy="525240"/>
          </a:xfrm>
          <a:custGeom>
            <a:avLst/>
            <a:gdLst/>
            <a:ahLst/>
            <a:cxnLst/>
            <a:rect l="l" t="t" r="r" b="b"/>
            <a:pathLst>
              <a:path w="1373973" h="1186613">
                <a:moveTo>
                  <a:pt x="0" y="0"/>
                </a:moveTo>
                <a:lnTo>
                  <a:pt x="1373973" y="0"/>
                </a:lnTo>
                <a:lnTo>
                  <a:pt x="1373973" y="1186613"/>
                </a:lnTo>
                <a:lnTo>
                  <a:pt x="0" y="118661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67" name="Freeform 16"/>
          <p:cNvSpPr/>
          <p:nvPr/>
        </p:nvSpPr>
        <p:spPr>
          <a:xfrm>
            <a:off x="1147320" y="3031920"/>
            <a:ext cx="604080" cy="590400"/>
          </a:xfrm>
          <a:custGeom>
            <a:avLst/>
            <a:gdLst/>
            <a:ahLst/>
            <a:cxnLst/>
            <a:rect l="l" t="t" r="r" b="b"/>
            <a:pathLst>
              <a:path w="1481125" h="1481125">
                <a:moveTo>
                  <a:pt x="0" y="0"/>
                </a:moveTo>
                <a:lnTo>
                  <a:pt x="1481125" y="0"/>
                </a:lnTo>
                <a:lnTo>
                  <a:pt x="1481125" y="1481125"/>
                </a:lnTo>
                <a:lnTo>
                  <a:pt x="0" y="148112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68" name="Freeform 17"/>
          <p:cNvSpPr/>
          <p:nvPr/>
        </p:nvSpPr>
        <p:spPr>
          <a:xfrm>
            <a:off x="1154160" y="4009320"/>
            <a:ext cx="551880" cy="573120"/>
          </a:xfrm>
          <a:custGeom>
            <a:avLst/>
            <a:gdLst/>
            <a:ahLst/>
            <a:cxnLst/>
            <a:rect l="l" t="t" r="r" b="b"/>
            <a:pathLst>
              <a:path w="1538869" h="1576122">
                <a:moveTo>
                  <a:pt x="0" y="0"/>
                </a:moveTo>
                <a:lnTo>
                  <a:pt x="1538869" y="0"/>
                </a:lnTo>
                <a:lnTo>
                  <a:pt x="1538869" y="1576122"/>
                </a:lnTo>
                <a:lnTo>
                  <a:pt x="0" y="157612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69" name="Freeform 31"/>
          <p:cNvSpPr/>
          <p:nvPr/>
        </p:nvSpPr>
        <p:spPr>
          <a:xfrm>
            <a:off x="1181160" y="4982040"/>
            <a:ext cx="536400" cy="564480"/>
          </a:xfrm>
          <a:custGeom>
            <a:avLst/>
            <a:gdLst/>
            <a:ahLst/>
            <a:cxnLst/>
            <a:rect l="l" t="t" r="r" b="b"/>
            <a:pathLst>
              <a:path w="1479128" h="1233619">
                <a:moveTo>
                  <a:pt x="0" y="0"/>
                </a:moveTo>
                <a:lnTo>
                  <a:pt x="1479128" y="0"/>
                </a:lnTo>
                <a:lnTo>
                  <a:pt x="1479128" y="1233619"/>
                </a:lnTo>
                <a:lnTo>
                  <a:pt x="0" y="123361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4800" b="1" strike="noStrike" spc="-52" dirty="0">
                <a:solidFill>
                  <a:srgbClr val="404040"/>
                </a:solidFill>
                <a:latin typeface="Calibri"/>
                <a:ea typeface="DejaVu Sans"/>
              </a:rPr>
              <a:t>Discussione</a:t>
            </a:r>
            <a:endParaRPr lang="it-IT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CasellaDiTesto 2"/>
          <p:cNvSpPr/>
          <p:nvPr/>
        </p:nvSpPr>
        <p:spPr>
          <a:xfrm>
            <a:off x="1097280" y="2548440"/>
            <a:ext cx="3258000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 chirurgia bariatrica rappresenta il trattamento con efficacia più duratura per l’obesità. Tuttavia, non agisce direttamente sui meccanismi psicologici, emotivi e comportamentali alla base delle abitudini alimentari disfunzionali (es. </a:t>
            </a:r>
            <a:r>
              <a:rPr lang="it-IT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grazing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72" name="CasellaDiTesto 3"/>
          <p:cNvSpPr/>
          <p:nvPr/>
        </p:nvSpPr>
        <p:spPr>
          <a:xfrm>
            <a:off x="5437080" y="3496320"/>
            <a:ext cx="2399642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2000" b="1" strike="noStrike" spc="-1" dirty="0">
                <a:solidFill>
                  <a:srgbClr val="4A66AC"/>
                </a:solidFill>
                <a:latin typeface="Calibri"/>
                <a:ea typeface="Calibri"/>
              </a:rPr>
              <a:t>APPROCCIO</a:t>
            </a:r>
            <a:endParaRPr lang="it-IT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it-IT" sz="2000" b="1" strike="noStrike" spc="-1" dirty="0">
                <a:solidFill>
                  <a:srgbClr val="4A66AC"/>
                </a:solidFill>
                <a:latin typeface="Calibri"/>
                <a:ea typeface="Calibri"/>
              </a:rPr>
              <a:t>MULTIDISCIPLINARE:</a:t>
            </a:r>
            <a:endParaRPr lang="it-IT" sz="2000" b="0" strike="noStrike" spc="-1" dirty="0">
              <a:latin typeface="Arial"/>
            </a:endParaRPr>
          </a:p>
        </p:txBody>
      </p:sp>
      <p:pic>
        <p:nvPicPr>
          <p:cNvPr id="173" name="Picture 2" descr="CBT-OB | Dr. RICCARDO DALLE GRAVE"/>
          <p:cNvPicPr/>
          <p:nvPr/>
        </p:nvPicPr>
        <p:blipFill>
          <a:blip r:embed="rId2"/>
          <a:stretch/>
        </p:blipFill>
        <p:spPr>
          <a:xfrm>
            <a:off x="7759080" y="1353153"/>
            <a:ext cx="3472560" cy="4077720"/>
          </a:xfrm>
          <a:prstGeom prst="rect">
            <a:avLst/>
          </a:prstGeom>
          <a:ln w="0">
            <a:noFill/>
          </a:ln>
        </p:spPr>
      </p:pic>
      <p:sp>
        <p:nvSpPr>
          <p:cNvPr id="174" name="CasellaDiTesto 4"/>
          <p:cNvSpPr/>
          <p:nvPr/>
        </p:nvSpPr>
        <p:spPr>
          <a:xfrm>
            <a:off x="7759080" y="5475153"/>
            <a:ext cx="394056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Dr. Riccardo Dalle Grave, </a:t>
            </a:r>
            <a:r>
              <a:rPr lang="en-US" sz="12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Treating Obesity with Personalized 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2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Cognitive Behavioral Therapy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75" name="Freccia a destra 5"/>
          <p:cNvSpPr/>
          <p:nvPr/>
        </p:nvSpPr>
        <p:spPr>
          <a:xfrm>
            <a:off x="4552200" y="3627720"/>
            <a:ext cx="884520" cy="383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1321</TotalTime>
  <Words>1173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Ruolo del grazing nel decorso  post-operatorio di pazienti bariatrici: studio osservazionale retrospettivo presso l’ASST Grande Ospedale Metropolitano Niguarda</vt:lpstr>
      <vt:lpstr>Letteratura scientifica</vt:lpstr>
      <vt:lpstr>Soggetti e metodi</vt:lpstr>
      <vt:lpstr>Risultati – caratteristiche del campione</vt:lpstr>
      <vt:lpstr>Risultati – ricomparsa di grazing</vt:lpstr>
      <vt:lpstr>Risultati – andamento ponderale</vt:lpstr>
      <vt:lpstr>Risultati – drop-out</vt:lpstr>
      <vt:lpstr>Limiti dello studio</vt:lpstr>
      <vt:lpstr>Discussione</vt:lpstr>
      <vt:lpstr>Conclusione e sviluppi futuri</vt:lpstr>
      <vt:lpstr>Bibliografia</vt:lpstr>
      <vt:lpstr>La Bariatric Unit,  ASST GOM Niguarda, ringrazia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subject/>
  <dc:creator>Eliana Rispoli</dc:creator>
  <dc:description/>
  <cp:lastModifiedBy>Silvia scavello</cp:lastModifiedBy>
  <cp:revision>41</cp:revision>
  <dcterms:created xsi:type="dcterms:W3CDTF">2022-02-27T17:36:31Z</dcterms:created>
  <dcterms:modified xsi:type="dcterms:W3CDTF">2025-10-26T16:23:36Z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PresentationFormat">
    <vt:lpwstr>Widescreen</vt:lpwstr>
  </property>
  <property fmtid="{D5CDD505-2E9C-101B-9397-08002B2CF9AE}" pid="4" name="Slides">
    <vt:i4>14</vt:i4>
  </property>
</Properties>
</file>